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9144000" cy="5143500" type="screen16x9"/>
  <p:notesSz cx="6858000" cy="9144000"/>
  <p:embeddedFontLst>
    <p:embeddedFont>
      <p:font typeface="Montserrat" panose="020B0604020202020204" charset="0"/>
      <p:regular r:id="rId54"/>
      <p:bold r:id="rId55"/>
      <p:italic r:id="rId56"/>
      <p:boldItalic r:id="rId57"/>
    </p:embeddedFont>
    <p:embeddedFont>
      <p:font typeface="Lato" panose="020B0604020202020204" charset="0"/>
      <p:regular r:id="rId58"/>
      <p:bold r:id="rId59"/>
      <p:italic r:id="rId60"/>
      <p:boldItalic r:id="rId61"/>
    </p:embeddedFont>
    <p:embeddedFont>
      <p:font typeface="Nunito" panose="020B060402020202020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2F347F-B304-45E6-AB16-81B8AE8717D8}">
  <a:tblStyle styleId="{F32F347F-B304-45E6-AB16-81B8AE8717D8}" styleName="Table_0">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AF7C9AC-A7E1-4A77-B14B-93831A67D30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4" d="100"/>
          <a:sy n="124" d="100"/>
        </p:scale>
        <p:origin x="274" y="9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Divya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2442353dc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2442353dc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Harsh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25b76396c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25b76396c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Harsh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25b76396cb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25b76396c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Harsh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25b76396c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25b76396c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Harsh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2566637368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256663736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Harsh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264c67e52b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264c67e52b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Harsh</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2442353dc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2442353dc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Divya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2442353dc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2442353dc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Divya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442353dc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2442353dc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Jaeline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2442353dcc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2442353dc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Jaeline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442353dcc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2442353dcc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Divya</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2623162f5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2623162f5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Jaeline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2442353dcc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2442353dcc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Jaeline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228d8fe8d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228d8fe8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Jaeline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228d8fe8d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228d8fe8d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Harsh</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228d8fe8d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228d8fe8d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Harsh</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226627db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226627db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Harsh</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264c67e52b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264c67e52b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Harsh</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264c67e52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264c67e52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Harsh</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264c67e52b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264c67e52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Harsh</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267cea665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267cea665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Jaeline</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2442353dc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2442353dc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Divya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267cea665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267cea665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Jaeline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267cea665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267cea665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Harsh</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264c67e52b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264c67e52b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Harsh</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264c67e52b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264c67e52b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Harsh</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264c67e52b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264c67e52b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Harsh</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267cea665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267cea665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Harsh</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267cea6657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267cea665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Divya</a:t>
            </a:r>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267cea665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267cea6657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Divya</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267cea6657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267cea6657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Divya</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267cea665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267cea665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Divya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67cea6657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67cea6657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Divya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267cea6657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267cea6657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Divya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267cea665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267cea665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Divya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67cea6657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67cea6657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Divya</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267cea665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267cea665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267cea665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267cea665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26531d30d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26531d30d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227ea6e5b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227ea6e5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227ea6e5b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227ea6e5b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264c67e52b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264c67e52b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264c67e52b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264c67e52b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267cea6657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267cea6657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Divya</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f3e9899e3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f3e9899e3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265870c95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265870c95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256663736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25666373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Jaeline</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Jaeline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256663736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256663736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Jaeline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2442353d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2442353d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Jaeline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98400" y="1584525"/>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Asteroid Data</a:t>
            </a:r>
            <a:endParaRPr/>
          </a:p>
          <a:p>
            <a:pPr marL="0" lvl="0" indent="0" algn="l" rtl="0">
              <a:spcBef>
                <a:spcPts val="0"/>
              </a:spcBef>
              <a:spcAft>
                <a:spcPts val="0"/>
              </a:spcAft>
              <a:buNone/>
            </a:pPr>
            <a:r>
              <a:rPr lang="en-GB"/>
              <a:t>Analytics Project</a:t>
            </a:r>
            <a:endParaRPr/>
          </a:p>
        </p:txBody>
      </p:sp>
      <p:sp>
        <p:nvSpPr>
          <p:cNvPr id="229" name="Google Shape;229;p17"/>
          <p:cNvSpPr txBox="1">
            <a:spLocks noGrp="1"/>
          </p:cNvSpPr>
          <p:nvPr>
            <p:ph type="subTitle" idx="1"/>
          </p:nvPr>
        </p:nvSpPr>
        <p:spPr>
          <a:xfrm>
            <a:off x="3641900" y="3373825"/>
            <a:ext cx="38967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Group 4: Jaeline Granda, </a:t>
            </a:r>
            <a:r>
              <a:rPr lang="en-GB">
                <a:latin typeface="Nunito"/>
                <a:ea typeface="Nunito"/>
                <a:cs typeface="Nunito"/>
                <a:sym typeface="Nunito"/>
              </a:rPr>
              <a:t>Harsh Oswal, Divya Patil</a:t>
            </a:r>
            <a:endParaRPr/>
          </a:p>
        </p:txBody>
      </p:sp>
      <p:sp>
        <p:nvSpPr>
          <p:cNvPr id="230" name="Google Shape;230;p17"/>
          <p:cNvSpPr txBox="1">
            <a:spLocks noGrp="1"/>
          </p:cNvSpPr>
          <p:nvPr>
            <p:ph type="subTitle" idx="1"/>
          </p:nvPr>
        </p:nvSpPr>
        <p:spPr>
          <a:xfrm>
            <a:off x="6108900" y="4637400"/>
            <a:ext cx="30351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Big-Data Architecture and Governance</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Database Design</a:t>
            </a:r>
            <a:endParaRPr/>
          </a:p>
        </p:txBody>
      </p:sp>
      <p:pic>
        <p:nvPicPr>
          <p:cNvPr id="288" name="Google Shape;288;p26"/>
          <p:cNvPicPr preferRelativeResize="0"/>
          <p:nvPr/>
        </p:nvPicPr>
        <p:blipFill>
          <a:blip r:embed="rId3">
            <a:alphaModFix/>
          </a:blip>
          <a:stretch>
            <a:fillRect/>
          </a:stretch>
        </p:blipFill>
        <p:spPr>
          <a:xfrm>
            <a:off x="2382875" y="901950"/>
            <a:ext cx="4318727" cy="424155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Graph </a:t>
            </a:r>
            <a:r>
              <a:rPr lang="en-GB" dirty="0" smtClean="0"/>
              <a:t>Database (Database </a:t>
            </a:r>
            <a:r>
              <a:rPr lang="en-GB" dirty="0"/>
              <a:t>creation and load)</a:t>
            </a:r>
            <a:endParaRPr dirty="0"/>
          </a:p>
        </p:txBody>
      </p:sp>
      <p:pic>
        <p:nvPicPr>
          <p:cNvPr id="294" name="Google Shape;294;p27"/>
          <p:cNvPicPr preferRelativeResize="0"/>
          <p:nvPr/>
        </p:nvPicPr>
        <p:blipFill>
          <a:blip r:embed="rId3">
            <a:alphaModFix/>
          </a:blip>
          <a:stretch>
            <a:fillRect/>
          </a:stretch>
        </p:blipFill>
        <p:spPr>
          <a:xfrm>
            <a:off x="152400" y="1499175"/>
            <a:ext cx="5189477" cy="3491926"/>
          </a:xfrm>
          <a:prstGeom prst="rect">
            <a:avLst/>
          </a:prstGeom>
          <a:noFill/>
          <a:ln>
            <a:noFill/>
          </a:ln>
        </p:spPr>
      </p:pic>
      <p:sp>
        <p:nvSpPr>
          <p:cNvPr id="295" name="Google Shape;295;p27"/>
          <p:cNvSpPr txBox="1"/>
          <p:nvPr/>
        </p:nvSpPr>
        <p:spPr>
          <a:xfrm>
            <a:off x="5728550" y="1925775"/>
            <a:ext cx="31203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Create a new database in Neo4j</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Copy the CSV file into the dbms import folder of the database created</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Start the database and open the database</a:t>
            </a:r>
            <a:endParaRPr>
              <a:solidFill>
                <a:schemeClr val="lt1"/>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Graph Database </a:t>
            </a:r>
            <a:r>
              <a:rPr lang="en-GB" dirty="0" smtClean="0"/>
              <a:t>(</a:t>
            </a:r>
            <a:r>
              <a:rPr lang="en-GB" dirty="0"/>
              <a:t>Database creation and load </a:t>
            </a:r>
            <a:r>
              <a:rPr lang="en-GB" dirty="0" err="1"/>
              <a:t>cont</a:t>
            </a:r>
            <a:r>
              <a:rPr lang="en-GB" dirty="0"/>
              <a:t>)</a:t>
            </a:r>
            <a:endParaRPr dirty="0"/>
          </a:p>
        </p:txBody>
      </p:sp>
      <p:sp>
        <p:nvSpPr>
          <p:cNvPr id="301" name="Google Shape;301;p28"/>
          <p:cNvSpPr txBox="1"/>
          <p:nvPr/>
        </p:nvSpPr>
        <p:spPr>
          <a:xfrm>
            <a:off x="5728549" y="1925775"/>
            <a:ext cx="3332324" cy="2554515"/>
          </a:xfrm>
          <a:prstGeom prst="rect">
            <a:avLst/>
          </a:prstGeom>
          <a:noFill/>
          <a:ln>
            <a:noFill/>
          </a:ln>
        </p:spPr>
        <p:txBody>
          <a:bodyPr spcFirstLastPara="1" wrap="square" lIns="91425" tIns="91425" rIns="91425" bIns="91425" anchor="t" anchorCtr="0">
            <a:spAutoFit/>
          </a:bodyPr>
          <a:lstStyle/>
          <a:p>
            <a:pPr marL="139700" lvl="0" algn="l" rtl="0">
              <a:spcBef>
                <a:spcPts val="0"/>
              </a:spcBef>
              <a:spcAft>
                <a:spcPts val="0"/>
              </a:spcAft>
              <a:buClr>
                <a:schemeClr val="lt1"/>
              </a:buClr>
              <a:buSzPts val="1400"/>
            </a:pPr>
            <a:r>
              <a:rPr lang="en-GB" dirty="0" smtClean="0">
                <a:solidFill>
                  <a:schemeClr val="lt1"/>
                </a:solidFill>
                <a:latin typeface="Lato"/>
                <a:ea typeface="Lato"/>
                <a:cs typeface="Lato"/>
                <a:sym typeface="Lato"/>
              </a:rPr>
              <a:t>By accessing the filtered dataset prepared by python data cleansing:</a:t>
            </a:r>
          </a:p>
          <a:p>
            <a:pPr marL="139700" lvl="0" algn="l" rtl="0">
              <a:spcBef>
                <a:spcPts val="0"/>
              </a:spcBef>
              <a:spcAft>
                <a:spcPts val="0"/>
              </a:spcAft>
              <a:buClr>
                <a:schemeClr val="lt1"/>
              </a:buClr>
              <a:buSzPts val="1400"/>
            </a:pPr>
            <a:endParaRPr lang="en-GB" dirty="0" smtClean="0">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GB" dirty="0" smtClean="0">
                <a:solidFill>
                  <a:schemeClr val="lt1"/>
                </a:solidFill>
                <a:latin typeface="Lato"/>
                <a:ea typeface="Lato"/>
                <a:cs typeface="Lato"/>
                <a:sym typeface="Lato"/>
              </a:rPr>
              <a:t>C</a:t>
            </a:r>
            <a:r>
              <a:rPr lang="en-GB" dirty="0" smtClean="0">
                <a:solidFill>
                  <a:schemeClr val="lt1"/>
                </a:solidFill>
                <a:latin typeface="Lato"/>
                <a:ea typeface="Lato"/>
                <a:cs typeface="Lato"/>
                <a:sym typeface="Lato"/>
              </a:rPr>
              <a:t>reating unique constraints on each column</a:t>
            </a:r>
          </a:p>
          <a:p>
            <a:pPr marL="457200" lvl="0" indent="-317500" algn="l" rtl="0">
              <a:spcBef>
                <a:spcPts val="0"/>
              </a:spcBef>
              <a:spcAft>
                <a:spcPts val="0"/>
              </a:spcAft>
              <a:buClr>
                <a:schemeClr val="lt1"/>
              </a:buClr>
              <a:buSzPts val="1400"/>
              <a:buFont typeface="Lato"/>
              <a:buChar char="●"/>
            </a:pPr>
            <a:r>
              <a:rPr lang="en-US" dirty="0" smtClean="0">
                <a:solidFill>
                  <a:schemeClr val="lt1"/>
                </a:solidFill>
                <a:latin typeface="Lato"/>
                <a:ea typeface="Lato"/>
                <a:cs typeface="Lato"/>
                <a:sym typeface="Lato"/>
              </a:rPr>
              <a:t>Creating nodes using periodic commits to handle the large data set</a:t>
            </a:r>
            <a:endParaRPr dirty="0">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GB" dirty="0" smtClean="0">
                <a:solidFill>
                  <a:schemeClr val="lt1"/>
                </a:solidFill>
                <a:latin typeface="Lato"/>
                <a:ea typeface="Lato"/>
                <a:cs typeface="Lato"/>
                <a:sym typeface="Lato"/>
              </a:rPr>
              <a:t>Creating relationships between the nodes created</a:t>
            </a:r>
          </a:p>
          <a:p>
            <a:pPr marL="457200" lvl="0" indent="-317500" algn="l" rtl="0">
              <a:spcBef>
                <a:spcPts val="0"/>
              </a:spcBef>
              <a:spcAft>
                <a:spcPts val="0"/>
              </a:spcAft>
              <a:buClr>
                <a:schemeClr val="lt1"/>
              </a:buClr>
              <a:buSzPts val="1400"/>
              <a:buFont typeface="Lato"/>
              <a:buChar char="●"/>
            </a:pPr>
            <a:endParaRPr dirty="0">
              <a:solidFill>
                <a:schemeClr val="lt1"/>
              </a:solidFill>
              <a:latin typeface="Lato"/>
              <a:ea typeface="Lato"/>
              <a:cs typeface="Lato"/>
              <a:sym typeface="Lato"/>
            </a:endParaRPr>
          </a:p>
        </p:txBody>
      </p:sp>
      <p:pic>
        <p:nvPicPr>
          <p:cNvPr id="302" name="Google Shape;302;p28"/>
          <p:cNvPicPr preferRelativeResize="0"/>
          <p:nvPr/>
        </p:nvPicPr>
        <p:blipFill>
          <a:blip r:embed="rId3">
            <a:alphaModFix/>
          </a:blip>
          <a:stretch>
            <a:fillRect/>
          </a:stretch>
        </p:blipFill>
        <p:spPr>
          <a:xfrm>
            <a:off x="304800" y="1423675"/>
            <a:ext cx="5423750" cy="1367475"/>
          </a:xfrm>
          <a:prstGeom prst="rect">
            <a:avLst/>
          </a:prstGeom>
          <a:noFill/>
          <a:ln>
            <a:noFill/>
          </a:ln>
        </p:spPr>
      </p:pic>
      <p:pic>
        <p:nvPicPr>
          <p:cNvPr id="303" name="Google Shape;303;p28"/>
          <p:cNvPicPr preferRelativeResize="0"/>
          <p:nvPr/>
        </p:nvPicPr>
        <p:blipFill>
          <a:blip r:embed="rId4">
            <a:alphaModFix/>
          </a:blip>
          <a:stretch>
            <a:fillRect/>
          </a:stretch>
        </p:blipFill>
        <p:spPr>
          <a:xfrm>
            <a:off x="304800" y="2791150"/>
            <a:ext cx="5423751" cy="1277500"/>
          </a:xfrm>
          <a:prstGeom prst="rect">
            <a:avLst/>
          </a:prstGeom>
          <a:noFill/>
          <a:ln>
            <a:noFill/>
          </a:ln>
        </p:spPr>
      </p:pic>
      <p:pic>
        <p:nvPicPr>
          <p:cNvPr id="304" name="Google Shape;304;p28"/>
          <p:cNvPicPr preferRelativeResize="0"/>
          <p:nvPr/>
        </p:nvPicPr>
        <p:blipFill>
          <a:blip r:embed="rId5">
            <a:alphaModFix/>
          </a:blip>
          <a:stretch>
            <a:fillRect/>
          </a:stretch>
        </p:blipFill>
        <p:spPr>
          <a:xfrm>
            <a:off x="304800" y="4068650"/>
            <a:ext cx="5423750" cy="107485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9"/>
          <p:cNvSpPr txBox="1">
            <a:spLocks noGrp="1"/>
          </p:cNvSpPr>
          <p:nvPr>
            <p:ph type="title"/>
          </p:nvPr>
        </p:nvSpPr>
        <p:spPr>
          <a:xfrm>
            <a:off x="1276075" y="5880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Neo4j Screenshots - Graph Database (Nodes)</a:t>
            </a:r>
            <a:endParaRPr/>
          </a:p>
        </p:txBody>
      </p:sp>
      <p:pic>
        <p:nvPicPr>
          <p:cNvPr id="310" name="Google Shape;310;p29"/>
          <p:cNvPicPr preferRelativeResize="0"/>
          <p:nvPr/>
        </p:nvPicPr>
        <p:blipFill>
          <a:blip r:embed="rId3">
            <a:alphaModFix/>
          </a:blip>
          <a:stretch>
            <a:fillRect/>
          </a:stretch>
        </p:blipFill>
        <p:spPr>
          <a:xfrm>
            <a:off x="3065150" y="970675"/>
            <a:ext cx="5850251" cy="4172825"/>
          </a:xfrm>
          <a:prstGeom prst="rect">
            <a:avLst/>
          </a:prstGeom>
          <a:noFill/>
          <a:ln>
            <a:noFill/>
          </a:ln>
        </p:spPr>
      </p:pic>
      <p:pic>
        <p:nvPicPr>
          <p:cNvPr id="311" name="Google Shape;311;p29"/>
          <p:cNvPicPr preferRelativeResize="0"/>
          <p:nvPr/>
        </p:nvPicPr>
        <p:blipFill>
          <a:blip r:embed="rId4">
            <a:alphaModFix/>
          </a:blip>
          <a:stretch>
            <a:fillRect/>
          </a:stretch>
        </p:blipFill>
        <p:spPr>
          <a:xfrm>
            <a:off x="1096252" y="972900"/>
            <a:ext cx="1968900" cy="4168376"/>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Graph Database Relationship</a:t>
            </a:r>
            <a:endParaRPr/>
          </a:p>
        </p:txBody>
      </p:sp>
      <p:pic>
        <p:nvPicPr>
          <p:cNvPr id="317" name="Google Shape;317;p30"/>
          <p:cNvPicPr preferRelativeResize="0"/>
          <p:nvPr/>
        </p:nvPicPr>
        <p:blipFill>
          <a:blip r:embed="rId3">
            <a:alphaModFix/>
          </a:blip>
          <a:stretch>
            <a:fillRect/>
          </a:stretch>
        </p:blipFill>
        <p:spPr>
          <a:xfrm>
            <a:off x="152400" y="1825900"/>
            <a:ext cx="8839203" cy="1686518"/>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Node Relations example</a:t>
            </a:r>
            <a:endParaRPr/>
          </a:p>
        </p:txBody>
      </p:sp>
      <p:pic>
        <p:nvPicPr>
          <p:cNvPr id="323" name="Google Shape;323;p31"/>
          <p:cNvPicPr preferRelativeResize="0"/>
          <p:nvPr/>
        </p:nvPicPr>
        <p:blipFill>
          <a:blip r:embed="rId3">
            <a:alphaModFix/>
          </a:blip>
          <a:stretch>
            <a:fillRect/>
          </a:stretch>
        </p:blipFill>
        <p:spPr>
          <a:xfrm>
            <a:off x="1297500" y="1449550"/>
            <a:ext cx="7368055" cy="3530851"/>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Business Metadata</a:t>
            </a:r>
            <a:endParaRPr/>
          </a:p>
        </p:txBody>
      </p:sp>
      <p:sp>
        <p:nvSpPr>
          <p:cNvPr id="329" name="Google Shape;329;p32"/>
          <p:cNvSpPr txBox="1">
            <a:spLocks noGrp="1"/>
          </p:cNvSpPr>
          <p:nvPr>
            <p:ph type="body" idx="1"/>
          </p:nvPr>
        </p:nvSpPr>
        <p:spPr>
          <a:xfrm>
            <a:off x="1297500" y="990950"/>
            <a:ext cx="7038900" cy="40110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400"/>
              <a:t>From a business point of view, pha(potentially hazardous asteroids) and neo( near-earth object) will help to understand which asteroids are near to the earth and whether they are dangerous to earth or not.</a:t>
            </a:r>
            <a:endParaRPr sz="1400"/>
          </a:p>
          <a:p>
            <a:pPr marL="0" lvl="0" indent="0" algn="l" rtl="0">
              <a:spcBef>
                <a:spcPts val="1200"/>
              </a:spcBef>
              <a:spcAft>
                <a:spcPts val="0"/>
              </a:spcAft>
              <a:buNone/>
            </a:pPr>
            <a:r>
              <a:rPr lang="en-GB" sz="1400"/>
              <a:t>Full_name identifies the asteroid’s name and orbit_id represents which asteroid is revolving in which orbit and helps to locate them.</a:t>
            </a:r>
            <a:endParaRPr sz="1400"/>
          </a:p>
          <a:p>
            <a:pPr marL="0" lvl="0" indent="0" algn="l" rtl="0">
              <a:spcBef>
                <a:spcPts val="1200"/>
              </a:spcBef>
              <a:spcAft>
                <a:spcPts val="0"/>
              </a:spcAft>
              <a:buNone/>
            </a:pPr>
            <a:r>
              <a:rPr lang="en-GB" sz="1400"/>
              <a:t>The diameter and absolute magnitude(H) column determine the size and shape of asteroids which helps to categorize them into different categories like small, medium, and large.</a:t>
            </a:r>
            <a:endParaRPr sz="1400"/>
          </a:p>
          <a:p>
            <a:pPr marL="0" lvl="0" indent="0" algn="l" rtl="0">
              <a:spcBef>
                <a:spcPts val="1200"/>
              </a:spcBef>
              <a:spcAft>
                <a:spcPts val="0"/>
              </a:spcAft>
              <a:buNone/>
            </a:pPr>
            <a:r>
              <a:rPr lang="en-GB" sz="1400"/>
              <a:t>Columns like eccentricity and inclination help to trace the path of asteroids moving in space.</a:t>
            </a:r>
            <a:endParaRPr sz="1400"/>
          </a:p>
          <a:p>
            <a:pPr marL="0" lvl="0" indent="0" algn="l" rtl="0">
              <a:spcBef>
                <a:spcPts val="1200"/>
              </a:spcBef>
              <a:spcAft>
                <a:spcPts val="0"/>
              </a:spcAft>
              <a:buNone/>
            </a:pPr>
            <a:r>
              <a:rPr lang="en-GB" sz="1400"/>
              <a:t>n(angular speed) corresponds to the speed of asteroids in space which helps to understand i</a:t>
            </a:r>
            <a:r>
              <a:rPr lang="en-GB"/>
              <a:t>f an asteroid coming from the asteroid belt collides with the earth.</a:t>
            </a:r>
            <a:endParaRPr/>
          </a:p>
          <a:p>
            <a:pPr marL="0" lvl="0" indent="0" algn="l" rtl="0">
              <a:spcBef>
                <a:spcPts val="1200"/>
              </a:spcBef>
              <a:spcAft>
                <a:spcPts val="0"/>
              </a:spcAft>
              <a:buNone/>
            </a:pPr>
            <a:endParaRPr sz="1400"/>
          </a:p>
          <a:p>
            <a:pPr marL="0" lvl="0" indent="0" algn="l" rtl="0">
              <a:spcBef>
                <a:spcPts val="1200"/>
              </a:spcBef>
              <a:spcAft>
                <a:spcPts val="0"/>
              </a:spcAft>
              <a:buNone/>
            </a:pPr>
            <a:endParaRPr sz="1400">
              <a:latin typeface="Arial"/>
              <a:ea typeface="Arial"/>
              <a:cs typeface="Arial"/>
              <a:sym typeface="Arial"/>
            </a:endParaRPr>
          </a:p>
          <a:p>
            <a:pPr marL="0" lvl="0" indent="0" algn="l" rtl="0">
              <a:spcBef>
                <a:spcPts val="1200"/>
              </a:spcBef>
              <a:spcAft>
                <a:spcPts val="0"/>
              </a:spcAft>
              <a:buNone/>
            </a:pPr>
            <a:endParaRPr sz="1400"/>
          </a:p>
          <a:p>
            <a:pPr marL="0" lvl="0" indent="0" algn="l" rtl="0">
              <a:spcBef>
                <a:spcPts val="1200"/>
              </a:spcBef>
              <a:spcAft>
                <a:spcPts val="0"/>
              </a:spcAft>
              <a:buNone/>
            </a:pPr>
            <a:endParaRPr>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3"/>
          <p:cNvSpPr txBox="1">
            <a:spLocks noGrp="1"/>
          </p:cNvSpPr>
          <p:nvPr>
            <p:ph type="title"/>
          </p:nvPr>
        </p:nvSpPr>
        <p:spPr>
          <a:xfrm>
            <a:off x="782175" y="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Technical Metadata</a:t>
            </a:r>
            <a:endParaRPr/>
          </a:p>
        </p:txBody>
      </p:sp>
      <p:sp>
        <p:nvSpPr>
          <p:cNvPr id="335" name="Google Shape;335;p33"/>
          <p:cNvSpPr txBox="1">
            <a:spLocks noGrp="1"/>
          </p:cNvSpPr>
          <p:nvPr>
            <p:ph type="body" idx="1"/>
          </p:nvPr>
        </p:nvSpPr>
        <p:spPr>
          <a:xfrm>
            <a:off x="1116775" y="533400"/>
            <a:ext cx="7932000" cy="461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Arial"/>
              <a:ea typeface="Arial"/>
              <a:cs typeface="Arial"/>
              <a:sym typeface="Arial"/>
            </a:endParaRPr>
          </a:p>
          <a:p>
            <a:pPr marL="0" lvl="0" indent="0" algn="l" rtl="0">
              <a:spcBef>
                <a:spcPts val="1600"/>
              </a:spcBef>
              <a:spcAft>
                <a:spcPts val="1600"/>
              </a:spcAft>
              <a:buNone/>
            </a:pPr>
            <a:endParaRPr/>
          </a:p>
        </p:txBody>
      </p:sp>
      <p:pic>
        <p:nvPicPr>
          <p:cNvPr id="336" name="Google Shape;336;p33"/>
          <p:cNvPicPr preferRelativeResize="0"/>
          <p:nvPr/>
        </p:nvPicPr>
        <p:blipFill>
          <a:blip r:embed="rId3">
            <a:alphaModFix/>
          </a:blip>
          <a:stretch>
            <a:fillRect/>
          </a:stretch>
        </p:blipFill>
        <p:spPr>
          <a:xfrm>
            <a:off x="1276350" y="609600"/>
            <a:ext cx="7429499" cy="4457700"/>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4"/>
          <p:cNvSpPr txBox="1">
            <a:spLocks noGrp="1"/>
          </p:cNvSpPr>
          <p:nvPr>
            <p:ph type="title"/>
          </p:nvPr>
        </p:nvSpPr>
        <p:spPr>
          <a:xfrm>
            <a:off x="1297500" y="1651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Dashboard End-User Instructions</a:t>
            </a:r>
            <a:endParaRPr/>
          </a:p>
        </p:txBody>
      </p:sp>
      <p:pic>
        <p:nvPicPr>
          <p:cNvPr id="342" name="Google Shape;342;p34"/>
          <p:cNvPicPr preferRelativeResize="0"/>
          <p:nvPr/>
        </p:nvPicPr>
        <p:blipFill>
          <a:blip r:embed="rId3">
            <a:alphaModFix/>
          </a:blip>
          <a:stretch>
            <a:fillRect/>
          </a:stretch>
        </p:blipFill>
        <p:spPr>
          <a:xfrm>
            <a:off x="1927463" y="861550"/>
            <a:ext cx="5289076" cy="4057901"/>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Dashboard Usability</a:t>
            </a:r>
            <a:endParaRPr/>
          </a:p>
        </p:txBody>
      </p:sp>
      <p:sp>
        <p:nvSpPr>
          <p:cNvPr id="348" name="Google Shape;348;p35"/>
          <p:cNvSpPr txBox="1">
            <a:spLocks noGrp="1"/>
          </p:cNvSpPr>
          <p:nvPr>
            <p:ph type="body" idx="1"/>
          </p:nvPr>
        </p:nvSpPr>
        <p:spPr>
          <a:xfrm>
            <a:off x="1297500" y="1179250"/>
            <a:ext cx="7038900" cy="317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b="1"/>
              <a:t>Who would use this Dashboard and how would they benefit from it? </a:t>
            </a:r>
            <a:endParaRPr sz="1200" b="1"/>
          </a:p>
          <a:p>
            <a:pPr marL="0" lvl="0" indent="0" algn="l" rtl="0">
              <a:spcBef>
                <a:spcPts val="0"/>
              </a:spcBef>
              <a:spcAft>
                <a:spcPts val="0"/>
              </a:spcAft>
              <a:buNone/>
            </a:pPr>
            <a:r>
              <a:rPr lang="en-GB" sz="1200"/>
              <a:t>End-Users : Astronomers examining potentially hazardous asteroids based on metrics and categories</a:t>
            </a:r>
            <a:endParaRPr sz="1200"/>
          </a:p>
          <a:p>
            <a:pPr marL="0" lvl="0" indent="0" algn="l" rtl="0">
              <a:spcBef>
                <a:spcPts val="1600"/>
              </a:spcBef>
              <a:spcAft>
                <a:spcPts val="0"/>
              </a:spcAft>
              <a:buNone/>
            </a:pPr>
            <a:r>
              <a:rPr lang="en-GB" sz="1200" b="1"/>
              <a:t>What value would be generated using this dashboard?</a:t>
            </a:r>
            <a:endParaRPr sz="1200" b="1"/>
          </a:p>
          <a:p>
            <a:pPr marL="457200" lvl="0" indent="-304800" algn="l" rtl="0">
              <a:spcBef>
                <a:spcPts val="0"/>
              </a:spcBef>
              <a:spcAft>
                <a:spcPts val="0"/>
              </a:spcAft>
              <a:buSzPts val="1200"/>
              <a:buChar char="●"/>
            </a:pPr>
            <a:r>
              <a:rPr lang="en-GB" sz="1200"/>
              <a:t>The data such as distance of intersection to other objects, the angular speed, nearness to earth and classification of level of magnitude, diameter and potential hazard are essential parameters for Astronomers, these attributes and their patterns can be easily identified through our dashboard at a single glance instead of requiring numerous calculations for every parameter used.</a:t>
            </a:r>
            <a:endParaRPr sz="1200"/>
          </a:p>
          <a:p>
            <a:pPr marL="457200" lvl="0" indent="-304800" algn="l" rtl="0">
              <a:spcBef>
                <a:spcPts val="0"/>
              </a:spcBef>
              <a:spcAft>
                <a:spcPts val="0"/>
              </a:spcAft>
              <a:buSzPts val="1200"/>
              <a:buChar char="●"/>
            </a:pPr>
            <a:r>
              <a:rPr lang="en-GB" sz="1200"/>
              <a:t>Asteroids posing danger to the earth can be focused on towards further studies.</a:t>
            </a:r>
            <a:endParaRPr sz="1200"/>
          </a:p>
          <a:p>
            <a:pPr marL="457200" lvl="0" indent="-304800" algn="l" rtl="0">
              <a:spcBef>
                <a:spcPts val="0"/>
              </a:spcBef>
              <a:spcAft>
                <a:spcPts val="0"/>
              </a:spcAft>
              <a:buSzPts val="1200"/>
              <a:buChar char="●"/>
            </a:pPr>
            <a:r>
              <a:rPr lang="en-GB" sz="1200"/>
              <a:t>The classification of Asteroids can help Astronomers and Astrophysicists make better decisions while planning vehicular orbital launches ensuring safety of crew and costly resources used.</a:t>
            </a:r>
            <a:endParaRPr sz="1200"/>
          </a:p>
          <a:p>
            <a:pPr marL="457200" lvl="0" indent="-304800" algn="l" rtl="0">
              <a:spcBef>
                <a:spcPts val="0"/>
              </a:spcBef>
              <a:spcAft>
                <a:spcPts val="0"/>
              </a:spcAft>
              <a:buSzPts val="1200"/>
              <a:buChar char="●"/>
            </a:pPr>
            <a:r>
              <a:rPr lang="en-GB" sz="1200"/>
              <a:t>These visuals will assist them in identifying and classifying Asteroids for further analysis.</a:t>
            </a:r>
            <a:endParaRPr sz="12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Tools Used</a:t>
            </a:r>
            <a:endParaRPr/>
          </a:p>
        </p:txBody>
      </p:sp>
      <p:sp>
        <p:nvSpPr>
          <p:cNvPr id="236" name="Google Shape;236;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a:t>Project Portfolio Management: </a:t>
            </a:r>
            <a:r>
              <a:rPr lang="en-GB" sz="1400" dirty="0" err="1">
                <a:solidFill>
                  <a:srgbClr val="00FFFF"/>
                </a:solidFill>
              </a:rPr>
              <a:t>Velero</a:t>
            </a:r>
            <a:endParaRPr sz="1400" dirty="0">
              <a:solidFill>
                <a:srgbClr val="00FFFF"/>
              </a:solidFill>
            </a:endParaRPr>
          </a:p>
          <a:p>
            <a:pPr marL="0" lvl="0" indent="0" algn="l" rtl="0">
              <a:spcBef>
                <a:spcPts val="1600"/>
              </a:spcBef>
              <a:spcAft>
                <a:spcPts val="0"/>
              </a:spcAft>
              <a:buNone/>
            </a:pPr>
            <a:r>
              <a:rPr lang="en-GB" sz="1400" dirty="0"/>
              <a:t>Data Wrangling/Cleansing: </a:t>
            </a:r>
            <a:r>
              <a:rPr lang="en-GB" sz="1400" dirty="0">
                <a:solidFill>
                  <a:srgbClr val="00FFFF"/>
                </a:solidFill>
              </a:rPr>
              <a:t>Python, </a:t>
            </a:r>
            <a:r>
              <a:rPr lang="en-GB" sz="1400" dirty="0" smtClean="0">
                <a:solidFill>
                  <a:srgbClr val="00FFFF"/>
                </a:solidFill>
              </a:rPr>
              <a:t>Pandas</a:t>
            </a:r>
            <a:endParaRPr sz="1400" dirty="0">
              <a:solidFill>
                <a:srgbClr val="00FFFF"/>
              </a:solidFill>
            </a:endParaRPr>
          </a:p>
          <a:p>
            <a:pPr marL="0" lvl="0" indent="0" algn="l" rtl="0">
              <a:spcBef>
                <a:spcPts val="1600"/>
              </a:spcBef>
              <a:spcAft>
                <a:spcPts val="0"/>
              </a:spcAft>
              <a:buNone/>
            </a:pPr>
            <a:r>
              <a:rPr lang="en-GB" sz="1400" dirty="0"/>
              <a:t>Graph Database: </a:t>
            </a:r>
            <a:r>
              <a:rPr lang="en-GB" sz="1400" dirty="0">
                <a:solidFill>
                  <a:srgbClr val="00FFFF"/>
                </a:solidFill>
              </a:rPr>
              <a:t>Neo4j</a:t>
            </a:r>
            <a:endParaRPr sz="1400" dirty="0">
              <a:solidFill>
                <a:srgbClr val="00FFFF"/>
              </a:solidFill>
            </a:endParaRPr>
          </a:p>
          <a:p>
            <a:pPr marL="0" lvl="0" indent="0" algn="l" rtl="0">
              <a:spcBef>
                <a:spcPts val="1600"/>
              </a:spcBef>
              <a:spcAft>
                <a:spcPts val="1600"/>
              </a:spcAft>
              <a:buNone/>
            </a:pPr>
            <a:r>
              <a:rPr lang="en-GB" sz="1400" dirty="0"/>
              <a:t>Data Visualization/Dashboard: </a:t>
            </a:r>
            <a:r>
              <a:rPr lang="en-GB" sz="1400" dirty="0">
                <a:solidFill>
                  <a:srgbClr val="00FFFF"/>
                </a:solidFill>
              </a:rPr>
              <a:t>Dash, </a:t>
            </a:r>
            <a:r>
              <a:rPr lang="en-GB" sz="1400" dirty="0" err="1">
                <a:solidFill>
                  <a:srgbClr val="00FFFF"/>
                </a:solidFill>
              </a:rPr>
              <a:t>Plotly</a:t>
            </a:r>
            <a:r>
              <a:rPr lang="en-GB" sz="1400" dirty="0">
                <a:solidFill>
                  <a:srgbClr val="00FFFF"/>
                </a:solidFill>
              </a:rPr>
              <a:t>, </a:t>
            </a:r>
            <a:r>
              <a:rPr lang="en-GB" sz="1400" dirty="0" err="1">
                <a:solidFill>
                  <a:srgbClr val="00FFFF"/>
                </a:solidFill>
              </a:rPr>
              <a:t>Matplotlib</a:t>
            </a:r>
            <a:r>
              <a:rPr lang="en-GB" sz="1400" dirty="0">
                <a:solidFill>
                  <a:srgbClr val="00FFFF"/>
                </a:solidFill>
              </a:rPr>
              <a:t>, </a:t>
            </a:r>
            <a:r>
              <a:rPr lang="en-GB" sz="1400" dirty="0" err="1">
                <a:solidFill>
                  <a:srgbClr val="00FFFF"/>
                </a:solidFill>
              </a:rPr>
              <a:t>Jupyter</a:t>
            </a:r>
            <a:r>
              <a:rPr lang="en-GB" sz="1400" dirty="0">
                <a:solidFill>
                  <a:srgbClr val="00FFFF"/>
                </a:solidFill>
              </a:rPr>
              <a:t> Notebook</a:t>
            </a:r>
            <a:endParaRPr sz="1400" dirty="0">
              <a:solidFill>
                <a:srgbClr val="00FFFF"/>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Dashboard Interpretation/Findings</a:t>
            </a:r>
            <a:endParaRPr/>
          </a:p>
        </p:txBody>
      </p:sp>
      <p:sp>
        <p:nvSpPr>
          <p:cNvPr id="354" name="Google Shape;354;p36"/>
          <p:cNvSpPr txBox="1"/>
          <p:nvPr/>
        </p:nvSpPr>
        <p:spPr>
          <a:xfrm>
            <a:off x="352425" y="1307850"/>
            <a:ext cx="4420800" cy="1400700"/>
          </a:xfrm>
          <a:prstGeom prst="rect">
            <a:avLst/>
          </a:prstGeom>
          <a:noFill/>
          <a:ln>
            <a:noFill/>
          </a:ln>
        </p:spPr>
        <p:txBody>
          <a:bodyPr spcFirstLastPara="1" wrap="square" lIns="91425" tIns="91425" rIns="91425" bIns="91425" anchor="t" anchorCtr="0">
            <a:spAutoFit/>
          </a:bodyPr>
          <a:lstStyle/>
          <a:p>
            <a:pPr marL="457200" lvl="0" indent="-292100" algn="l" rtl="0">
              <a:lnSpc>
                <a:spcPct val="115000"/>
              </a:lnSpc>
              <a:spcBef>
                <a:spcPts val="0"/>
              </a:spcBef>
              <a:spcAft>
                <a:spcPts val="0"/>
              </a:spcAft>
              <a:buClr>
                <a:schemeClr val="lt1"/>
              </a:buClr>
              <a:buSzPts val="1000"/>
              <a:buFont typeface="Times New Roman"/>
              <a:buChar char="●"/>
            </a:pPr>
            <a:r>
              <a:rPr lang="en-GB" sz="1000">
                <a:solidFill>
                  <a:schemeClr val="lt1"/>
                </a:solidFill>
                <a:latin typeface="Times New Roman"/>
                <a:ea typeface="Times New Roman"/>
                <a:cs typeface="Times New Roman"/>
                <a:sym typeface="Times New Roman"/>
              </a:rPr>
              <a:t>Highlights percentage of asteroids that are/aren’t considered to be ‘near’ earth objects</a:t>
            </a:r>
            <a:endParaRPr sz="1000">
              <a:solidFill>
                <a:schemeClr val="lt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lt1"/>
              </a:buClr>
              <a:buSzPts val="1000"/>
              <a:buFont typeface="Times New Roman"/>
              <a:buChar char="●"/>
            </a:pPr>
            <a:r>
              <a:rPr lang="en-GB" sz="1000">
                <a:solidFill>
                  <a:schemeClr val="lt1"/>
                </a:solidFill>
                <a:latin typeface="Times New Roman"/>
                <a:ea typeface="Times New Roman"/>
                <a:cs typeface="Times New Roman"/>
                <a:sym typeface="Times New Roman"/>
              </a:rPr>
              <a:t>Chart shows that a majority of 97.6% of asteroids are considered not to be near Earth</a:t>
            </a:r>
            <a:endParaRPr sz="1000">
              <a:solidFill>
                <a:schemeClr val="lt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lt1"/>
              </a:buClr>
              <a:buSzPts val="1000"/>
              <a:buFont typeface="Times New Roman"/>
              <a:buChar char="●"/>
            </a:pPr>
            <a:r>
              <a:rPr lang="en-GB" sz="1000">
                <a:solidFill>
                  <a:schemeClr val="lt1"/>
                </a:solidFill>
                <a:latin typeface="Times New Roman"/>
                <a:ea typeface="Times New Roman"/>
                <a:cs typeface="Times New Roman"/>
                <a:sym typeface="Times New Roman"/>
              </a:rPr>
              <a:t>Less than 0.00004% of asteroids have not been determined</a:t>
            </a:r>
            <a:endParaRPr sz="1000">
              <a:solidFill>
                <a:schemeClr val="lt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lt1"/>
              </a:buClr>
              <a:buSzPts val="1000"/>
              <a:buFont typeface="Times New Roman"/>
              <a:buChar char="●"/>
            </a:pPr>
            <a:r>
              <a:rPr lang="en-GB" sz="1000">
                <a:solidFill>
                  <a:schemeClr val="lt1"/>
                </a:solidFill>
                <a:latin typeface="Times New Roman"/>
                <a:ea typeface="Times New Roman"/>
                <a:cs typeface="Times New Roman"/>
                <a:sym typeface="Times New Roman"/>
              </a:rPr>
              <a:t>Small percentage in unknown values shows we have accurate data representation</a:t>
            </a:r>
            <a:endParaRPr sz="1000">
              <a:solidFill>
                <a:schemeClr val="lt1"/>
              </a:solidFill>
            </a:endParaRPr>
          </a:p>
        </p:txBody>
      </p:sp>
      <p:sp>
        <p:nvSpPr>
          <p:cNvPr id="355" name="Google Shape;355;p36"/>
          <p:cNvSpPr txBox="1"/>
          <p:nvPr/>
        </p:nvSpPr>
        <p:spPr>
          <a:xfrm>
            <a:off x="4666050" y="1307850"/>
            <a:ext cx="4354500" cy="13275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Depicts the depicts the top 50 orbit ID’s</a:t>
            </a:r>
            <a:endParaRPr sz="1100">
              <a:solidFill>
                <a:schemeClr val="lt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Demonstrates orbits that had the most asteroids revolving on them</a:t>
            </a:r>
            <a:endParaRPr sz="1100">
              <a:solidFill>
                <a:schemeClr val="lt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We are able to narrow down our focus pertaining to the number of asteroids to be analyzed</a:t>
            </a:r>
            <a:endParaRPr sz="1100">
              <a:solidFill>
                <a:schemeClr val="lt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Using top 50 orbit ID’s, we can find orbit coordinates and analyze corresponding asteroids proximities to Earth.</a:t>
            </a:r>
            <a:endParaRPr sz="1100">
              <a:solidFill>
                <a:schemeClr val="lt1"/>
              </a:solidFill>
              <a:latin typeface="Times New Roman"/>
              <a:ea typeface="Times New Roman"/>
              <a:cs typeface="Times New Roman"/>
              <a:sym typeface="Times New Roman"/>
            </a:endParaRPr>
          </a:p>
        </p:txBody>
      </p:sp>
      <p:pic>
        <p:nvPicPr>
          <p:cNvPr id="356" name="Google Shape;356;p36"/>
          <p:cNvPicPr preferRelativeResize="0"/>
          <p:nvPr/>
        </p:nvPicPr>
        <p:blipFill rotWithShape="1">
          <a:blip r:embed="rId3">
            <a:alphaModFix/>
          </a:blip>
          <a:srcRect t="1654" b="6408"/>
          <a:stretch/>
        </p:blipFill>
        <p:spPr>
          <a:xfrm>
            <a:off x="4701925" y="2635350"/>
            <a:ext cx="4182549" cy="2306558"/>
          </a:xfrm>
          <a:prstGeom prst="rect">
            <a:avLst/>
          </a:prstGeom>
          <a:noFill/>
          <a:ln>
            <a:noFill/>
          </a:ln>
        </p:spPr>
      </p:pic>
      <p:pic>
        <p:nvPicPr>
          <p:cNvPr id="357" name="Google Shape;357;p36"/>
          <p:cNvPicPr preferRelativeResize="0"/>
          <p:nvPr/>
        </p:nvPicPr>
        <p:blipFill>
          <a:blip r:embed="rId4">
            <a:alphaModFix/>
          </a:blip>
          <a:stretch>
            <a:fillRect/>
          </a:stretch>
        </p:blipFill>
        <p:spPr>
          <a:xfrm>
            <a:off x="413950" y="2638425"/>
            <a:ext cx="4182551" cy="2300397"/>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Dashboard Interpretation/Findings</a:t>
            </a:r>
            <a:endParaRPr/>
          </a:p>
        </p:txBody>
      </p:sp>
      <p:pic>
        <p:nvPicPr>
          <p:cNvPr id="363" name="Google Shape;363;p37"/>
          <p:cNvPicPr preferRelativeResize="0"/>
          <p:nvPr/>
        </p:nvPicPr>
        <p:blipFill>
          <a:blip r:embed="rId3">
            <a:alphaModFix/>
          </a:blip>
          <a:stretch>
            <a:fillRect/>
          </a:stretch>
        </p:blipFill>
        <p:spPr>
          <a:xfrm>
            <a:off x="552450" y="2655975"/>
            <a:ext cx="3943350" cy="2352675"/>
          </a:xfrm>
          <a:prstGeom prst="rect">
            <a:avLst/>
          </a:prstGeom>
          <a:noFill/>
          <a:ln>
            <a:noFill/>
          </a:ln>
        </p:spPr>
      </p:pic>
      <p:sp>
        <p:nvSpPr>
          <p:cNvPr id="364" name="Google Shape;364;p37"/>
          <p:cNvSpPr txBox="1"/>
          <p:nvPr/>
        </p:nvSpPr>
        <p:spPr>
          <a:xfrm>
            <a:off x="352425" y="1307850"/>
            <a:ext cx="4305600" cy="13275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Highlights percentage of asteroids that are/aren’t potentially hazardous</a:t>
            </a:r>
            <a:endParaRPr sz="1100">
              <a:solidFill>
                <a:schemeClr val="lt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Chart shows that a majority of 97.7% of asteroids are considered not to be potentially hazardous</a:t>
            </a:r>
            <a:endParaRPr sz="1100">
              <a:solidFill>
                <a:schemeClr val="lt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0.21% unknown value of asteroids have yet to be determined</a:t>
            </a:r>
            <a:endParaRPr sz="1100">
              <a:solidFill>
                <a:schemeClr val="lt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Assists in filtering asteroids that require further analysis/metrics</a:t>
            </a:r>
            <a:endParaRPr>
              <a:solidFill>
                <a:schemeClr val="lt1"/>
              </a:solidFill>
            </a:endParaRPr>
          </a:p>
        </p:txBody>
      </p:sp>
      <p:sp>
        <p:nvSpPr>
          <p:cNvPr id="365" name="Google Shape;365;p37"/>
          <p:cNvSpPr txBox="1"/>
          <p:nvPr/>
        </p:nvSpPr>
        <p:spPr>
          <a:xfrm>
            <a:off x="4666050" y="1307850"/>
            <a:ext cx="4354500" cy="13275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Depicts the distribution of asteroid categories based on diameters</a:t>
            </a:r>
            <a:endParaRPr sz="1100">
              <a:solidFill>
                <a:schemeClr val="lt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First bar includes over 800 thousand asteroids (unknown category)</a:t>
            </a:r>
            <a:endParaRPr sz="1100">
              <a:solidFill>
                <a:schemeClr val="lt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Majority of known asteroids are of small size</a:t>
            </a:r>
            <a:endParaRPr sz="1100">
              <a:solidFill>
                <a:schemeClr val="lt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Points to the inability to measure large diameters or asteroids being of small size overall.</a:t>
            </a:r>
            <a:endParaRPr>
              <a:solidFill>
                <a:schemeClr val="lt1"/>
              </a:solidFill>
            </a:endParaRPr>
          </a:p>
        </p:txBody>
      </p:sp>
      <p:pic>
        <p:nvPicPr>
          <p:cNvPr id="366" name="Google Shape;366;p37"/>
          <p:cNvPicPr preferRelativeResize="0"/>
          <p:nvPr/>
        </p:nvPicPr>
        <p:blipFill>
          <a:blip r:embed="rId4">
            <a:alphaModFix/>
          </a:blip>
          <a:stretch>
            <a:fillRect/>
          </a:stretch>
        </p:blipFill>
        <p:spPr>
          <a:xfrm>
            <a:off x="4926375" y="2655975"/>
            <a:ext cx="3929748" cy="2352675"/>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Dashboard Interpretation/Findings</a:t>
            </a:r>
            <a:endParaRPr/>
          </a:p>
        </p:txBody>
      </p:sp>
      <p:sp>
        <p:nvSpPr>
          <p:cNvPr id="372" name="Google Shape;372;p38"/>
          <p:cNvSpPr txBox="1"/>
          <p:nvPr/>
        </p:nvSpPr>
        <p:spPr>
          <a:xfrm>
            <a:off x="352425" y="1307850"/>
            <a:ext cx="4305600" cy="9381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Depicts that only 14.2% of asteroids have diameter values measured and recorded in the dataset</a:t>
            </a:r>
            <a:endParaRPr sz="1100">
              <a:solidFill>
                <a:schemeClr val="lt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This can be due to either excessive sized asteroids unable to be measured or lack of prioritizing the diameter when capturing data</a:t>
            </a:r>
            <a:endParaRPr sz="1100">
              <a:solidFill>
                <a:schemeClr val="lt1"/>
              </a:solidFill>
              <a:latin typeface="Times New Roman"/>
              <a:ea typeface="Times New Roman"/>
              <a:cs typeface="Times New Roman"/>
              <a:sym typeface="Times New Roman"/>
            </a:endParaRPr>
          </a:p>
        </p:txBody>
      </p:sp>
      <p:sp>
        <p:nvSpPr>
          <p:cNvPr id="373" name="Google Shape;373;p38"/>
          <p:cNvSpPr txBox="1"/>
          <p:nvPr/>
        </p:nvSpPr>
        <p:spPr>
          <a:xfrm>
            <a:off x="4666050" y="1307850"/>
            <a:ext cx="4354500" cy="13275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Shows asteroid classification by “class” in descending order</a:t>
            </a:r>
            <a:endParaRPr sz="1100">
              <a:solidFill>
                <a:schemeClr val="lt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800 thousand asteroids(the majority) is in the MBA(main-belt asteroids) class</a:t>
            </a:r>
            <a:endParaRPr sz="1100">
              <a:solidFill>
                <a:schemeClr val="lt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Large portion of asteroids in our dataset are orbiting between Mars and Jupiter</a:t>
            </a:r>
            <a:endParaRPr sz="1100">
              <a:solidFill>
                <a:schemeClr val="lt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The main portion of the asteroid belt is closest to the Earth</a:t>
            </a:r>
            <a:endParaRPr sz="1100">
              <a:solidFill>
                <a:schemeClr val="lt1"/>
              </a:solidFill>
              <a:latin typeface="Times New Roman"/>
              <a:ea typeface="Times New Roman"/>
              <a:cs typeface="Times New Roman"/>
              <a:sym typeface="Times New Roman"/>
            </a:endParaRPr>
          </a:p>
        </p:txBody>
      </p:sp>
      <p:pic>
        <p:nvPicPr>
          <p:cNvPr id="374" name="Google Shape;374;p38"/>
          <p:cNvPicPr preferRelativeResize="0"/>
          <p:nvPr/>
        </p:nvPicPr>
        <p:blipFill>
          <a:blip r:embed="rId3">
            <a:alphaModFix/>
          </a:blip>
          <a:stretch>
            <a:fillRect/>
          </a:stretch>
        </p:blipFill>
        <p:spPr>
          <a:xfrm>
            <a:off x="672075" y="2686950"/>
            <a:ext cx="3666303" cy="2203350"/>
          </a:xfrm>
          <a:prstGeom prst="rect">
            <a:avLst/>
          </a:prstGeom>
          <a:noFill/>
          <a:ln>
            <a:noFill/>
          </a:ln>
        </p:spPr>
      </p:pic>
      <p:pic>
        <p:nvPicPr>
          <p:cNvPr id="375" name="Google Shape;375;p38"/>
          <p:cNvPicPr preferRelativeResize="0"/>
          <p:nvPr/>
        </p:nvPicPr>
        <p:blipFill rotWithShape="1">
          <a:blip r:embed="rId4">
            <a:alphaModFix/>
          </a:blip>
          <a:srcRect t="1770" b="6972"/>
          <a:stretch/>
        </p:blipFill>
        <p:spPr>
          <a:xfrm>
            <a:off x="4834365" y="2686950"/>
            <a:ext cx="4017873" cy="2203350"/>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Dashboard Interpretation/Findings</a:t>
            </a:r>
            <a:endParaRPr/>
          </a:p>
        </p:txBody>
      </p:sp>
      <p:sp>
        <p:nvSpPr>
          <p:cNvPr id="381" name="Google Shape;381;p39"/>
          <p:cNvSpPr txBox="1"/>
          <p:nvPr/>
        </p:nvSpPr>
        <p:spPr>
          <a:xfrm>
            <a:off x="352425" y="1307850"/>
            <a:ext cx="4305600" cy="13275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Depicts the classification of asteroids based on they’re absolute magnitude</a:t>
            </a:r>
            <a:endParaRPr sz="1100">
              <a:solidFill>
                <a:schemeClr val="lt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23 thousand asteroids have high magnitudes (20+)</a:t>
            </a:r>
            <a:endParaRPr sz="1100">
              <a:solidFill>
                <a:schemeClr val="lt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Over 900 thousand asteroids have a medium magnitude (10-19.99)</a:t>
            </a:r>
            <a:endParaRPr sz="1100">
              <a:solidFill>
                <a:schemeClr val="lt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Only 6000 asteroids have an unknown absolute magnitude</a:t>
            </a:r>
            <a:endParaRPr sz="1100">
              <a:solidFill>
                <a:schemeClr val="lt1"/>
              </a:solidFill>
              <a:latin typeface="Times New Roman"/>
              <a:ea typeface="Times New Roman"/>
              <a:cs typeface="Times New Roman"/>
              <a:sym typeface="Times New Roman"/>
            </a:endParaRPr>
          </a:p>
        </p:txBody>
      </p:sp>
      <p:sp>
        <p:nvSpPr>
          <p:cNvPr id="382" name="Google Shape;382;p39"/>
          <p:cNvSpPr txBox="1"/>
          <p:nvPr/>
        </p:nvSpPr>
        <p:spPr>
          <a:xfrm>
            <a:off x="4666050" y="1307850"/>
            <a:ext cx="4354500" cy="15222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Shows the classification of asteroids based on their eccentricity</a:t>
            </a:r>
            <a:endParaRPr sz="1100">
              <a:solidFill>
                <a:schemeClr val="lt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Eccentricity values are used to trace the path of asteroids and hence perceive the objects in path or at a distance that could be relatively at a risk of collision</a:t>
            </a:r>
            <a:endParaRPr sz="1100">
              <a:solidFill>
                <a:schemeClr val="lt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900 thousand asteroids follow an elliptical path ( 0.05 &gt; e &lt; 1)</a:t>
            </a:r>
            <a:endParaRPr sz="1100">
              <a:solidFill>
                <a:schemeClr val="lt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47 thousand have a circular path (e&lt;0.05)</a:t>
            </a:r>
            <a:endParaRPr sz="1100">
              <a:solidFill>
                <a:schemeClr val="lt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4 asteroids follow a hyperbolic path (e&gt;1)</a:t>
            </a:r>
            <a:endParaRPr sz="1100">
              <a:solidFill>
                <a:schemeClr val="lt1"/>
              </a:solidFill>
              <a:latin typeface="Times New Roman"/>
              <a:ea typeface="Times New Roman"/>
              <a:cs typeface="Times New Roman"/>
              <a:sym typeface="Times New Roman"/>
            </a:endParaRPr>
          </a:p>
        </p:txBody>
      </p:sp>
      <p:pic>
        <p:nvPicPr>
          <p:cNvPr id="383" name="Google Shape;383;p39"/>
          <p:cNvPicPr preferRelativeResize="0"/>
          <p:nvPr/>
        </p:nvPicPr>
        <p:blipFill>
          <a:blip r:embed="rId3">
            <a:alphaModFix/>
          </a:blip>
          <a:stretch>
            <a:fillRect/>
          </a:stretch>
        </p:blipFill>
        <p:spPr>
          <a:xfrm>
            <a:off x="665200" y="2855649"/>
            <a:ext cx="3680055" cy="2203350"/>
          </a:xfrm>
          <a:prstGeom prst="rect">
            <a:avLst/>
          </a:prstGeom>
          <a:noFill/>
          <a:ln>
            <a:noFill/>
          </a:ln>
        </p:spPr>
      </p:pic>
      <p:pic>
        <p:nvPicPr>
          <p:cNvPr id="384" name="Google Shape;384;p39"/>
          <p:cNvPicPr preferRelativeResize="0"/>
          <p:nvPr/>
        </p:nvPicPr>
        <p:blipFill>
          <a:blip r:embed="rId4">
            <a:alphaModFix/>
          </a:blip>
          <a:stretch>
            <a:fillRect/>
          </a:stretch>
        </p:blipFill>
        <p:spPr>
          <a:xfrm>
            <a:off x="4960269" y="2830038"/>
            <a:ext cx="3766069" cy="2254575"/>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Dashboard Interpretation/Findings</a:t>
            </a:r>
            <a:endParaRPr/>
          </a:p>
        </p:txBody>
      </p:sp>
      <p:sp>
        <p:nvSpPr>
          <p:cNvPr id="390" name="Google Shape;390;p40"/>
          <p:cNvSpPr txBox="1"/>
          <p:nvPr/>
        </p:nvSpPr>
        <p:spPr>
          <a:xfrm>
            <a:off x="4666050" y="1307850"/>
            <a:ext cx="4354500" cy="17169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The visualization shows the asteroids classified by their angular speeds</a:t>
            </a:r>
            <a:endParaRPr sz="1100">
              <a:solidFill>
                <a:schemeClr val="lt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593 thousand asteroids have an extremely slow angular speed</a:t>
            </a:r>
            <a:endParaRPr sz="1100">
              <a:solidFill>
                <a:schemeClr val="lt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350 thousand have a slow speed</a:t>
            </a:r>
            <a:endParaRPr sz="1100">
              <a:solidFill>
                <a:schemeClr val="lt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12 thousand have a fast speed</a:t>
            </a:r>
            <a:endParaRPr sz="1100">
              <a:solidFill>
                <a:schemeClr val="lt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The angular speed is an important factor for classifying an asteroid as hazardous or not since a small asteroid at very high speed can pose a high risk</a:t>
            </a:r>
            <a:endParaRPr sz="1100">
              <a:solidFill>
                <a:schemeClr val="lt1"/>
              </a:solidFill>
              <a:latin typeface="Times New Roman"/>
              <a:ea typeface="Times New Roman"/>
              <a:cs typeface="Times New Roman"/>
              <a:sym typeface="Times New Roman"/>
            </a:endParaRPr>
          </a:p>
        </p:txBody>
      </p:sp>
      <p:sp>
        <p:nvSpPr>
          <p:cNvPr id="391" name="Google Shape;391;p40"/>
          <p:cNvSpPr txBox="1"/>
          <p:nvPr/>
        </p:nvSpPr>
        <p:spPr>
          <a:xfrm>
            <a:off x="352425" y="1307850"/>
            <a:ext cx="4305600" cy="13275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The bar graph shows the Earth Minimum Orbit Intersection Distance</a:t>
            </a:r>
            <a:endParaRPr sz="1100">
              <a:solidFill>
                <a:schemeClr val="lt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920 thousand asteroids are in the small moid category</a:t>
            </a:r>
            <a:endParaRPr sz="1100">
              <a:solidFill>
                <a:schemeClr val="lt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20 thousand asteroids have an unknown moid which would require these asteroids to be further investigated to ensure collision with earth can be predicted</a:t>
            </a:r>
            <a:endParaRPr sz="1100">
              <a:solidFill>
                <a:schemeClr val="lt1"/>
              </a:solidFill>
              <a:latin typeface="Times New Roman"/>
              <a:ea typeface="Times New Roman"/>
              <a:cs typeface="Times New Roman"/>
              <a:sym typeface="Times New Roman"/>
            </a:endParaRPr>
          </a:p>
        </p:txBody>
      </p:sp>
      <p:pic>
        <p:nvPicPr>
          <p:cNvPr id="392" name="Google Shape;392;p40"/>
          <p:cNvPicPr preferRelativeResize="0"/>
          <p:nvPr/>
        </p:nvPicPr>
        <p:blipFill>
          <a:blip r:embed="rId3">
            <a:alphaModFix/>
          </a:blip>
          <a:stretch>
            <a:fillRect/>
          </a:stretch>
        </p:blipFill>
        <p:spPr>
          <a:xfrm>
            <a:off x="666175" y="3079800"/>
            <a:ext cx="3353083" cy="2008650"/>
          </a:xfrm>
          <a:prstGeom prst="rect">
            <a:avLst/>
          </a:prstGeom>
          <a:noFill/>
          <a:ln>
            <a:noFill/>
          </a:ln>
        </p:spPr>
      </p:pic>
      <p:pic>
        <p:nvPicPr>
          <p:cNvPr id="393" name="Google Shape;393;p40"/>
          <p:cNvPicPr preferRelativeResize="0"/>
          <p:nvPr/>
        </p:nvPicPr>
        <p:blipFill>
          <a:blip r:embed="rId4">
            <a:alphaModFix/>
          </a:blip>
          <a:stretch>
            <a:fillRect/>
          </a:stretch>
        </p:blipFill>
        <p:spPr>
          <a:xfrm>
            <a:off x="5164537" y="3079800"/>
            <a:ext cx="3357538" cy="2008650"/>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Loading metadata Into SSMS</a:t>
            </a:r>
            <a:endParaRPr/>
          </a:p>
        </p:txBody>
      </p:sp>
      <p:pic>
        <p:nvPicPr>
          <p:cNvPr id="399" name="Google Shape;399;p41"/>
          <p:cNvPicPr preferRelativeResize="0"/>
          <p:nvPr/>
        </p:nvPicPr>
        <p:blipFill>
          <a:blip r:embed="rId3">
            <a:alphaModFix/>
          </a:blip>
          <a:stretch>
            <a:fillRect/>
          </a:stretch>
        </p:blipFill>
        <p:spPr>
          <a:xfrm>
            <a:off x="1297500" y="1396100"/>
            <a:ext cx="6357264" cy="3575950"/>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Loading relations into SSMS</a:t>
            </a:r>
            <a:endParaRPr/>
          </a:p>
        </p:txBody>
      </p:sp>
      <p:pic>
        <p:nvPicPr>
          <p:cNvPr id="405" name="Google Shape;405;p42"/>
          <p:cNvPicPr preferRelativeResize="0"/>
          <p:nvPr/>
        </p:nvPicPr>
        <p:blipFill>
          <a:blip r:embed="rId3">
            <a:alphaModFix/>
          </a:blip>
          <a:stretch>
            <a:fillRect/>
          </a:stretch>
        </p:blipFill>
        <p:spPr>
          <a:xfrm>
            <a:off x="1297500" y="1307850"/>
            <a:ext cx="6277066" cy="3530849"/>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Metadata display using UI</a:t>
            </a:r>
            <a:endParaRPr/>
          </a:p>
        </p:txBody>
      </p:sp>
      <p:pic>
        <p:nvPicPr>
          <p:cNvPr id="411" name="Google Shape;411;p43"/>
          <p:cNvPicPr preferRelativeResize="0"/>
          <p:nvPr/>
        </p:nvPicPr>
        <p:blipFill>
          <a:blip r:embed="rId3">
            <a:alphaModFix/>
          </a:blip>
          <a:stretch>
            <a:fillRect/>
          </a:stretch>
        </p:blipFill>
        <p:spPr>
          <a:xfrm>
            <a:off x="1297488" y="1417400"/>
            <a:ext cx="6277066" cy="3530849"/>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Displaying relations using UI</a:t>
            </a:r>
            <a:endParaRPr/>
          </a:p>
        </p:txBody>
      </p:sp>
      <p:pic>
        <p:nvPicPr>
          <p:cNvPr id="417" name="Google Shape;417;p44"/>
          <p:cNvPicPr preferRelativeResize="0"/>
          <p:nvPr/>
        </p:nvPicPr>
        <p:blipFill>
          <a:blip r:embed="rId3">
            <a:alphaModFix/>
          </a:blip>
          <a:stretch>
            <a:fillRect/>
          </a:stretch>
        </p:blipFill>
        <p:spPr>
          <a:xfrm>
            <a:off x="1297500" y="1438825"/>
            <a:ext cx="6277066" cy="3530849"/>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System Integration Testing and User Acceptance Testing</a:t>
            </a:r>
            <a:endParaRPr/>
          </a:p>
        </p:txBody>
      </p:sp>
      <p:pic>
        <p:nvPicPr>
          <p:cNvPr id="423" name="Google Shape;423;p45"/>
          <p:cNvPicPr preferRelativeResize="0"/>
          <p:nvPr/>
        </p:nvPicPr>
        <p:blipFill>
          <a:blip r:embed="rId3">
            <a:alphaModFix/>
          </a:blip>
          <a:stretch>
            <a:fillRect/>
          </a:stretch>
        </p:blipFill>
        <p:spPr>
          <a:xfrm>
            <a:off x="1297500" y="1454100"/>
            <a:ext cx="2952380" cy="3530850"/>
          </a:xfrm>
          <a:prstGeom prst="rect">
            <a:avLst/>
          </a:prstGeom>
          <a:noFill/>
          <a:ln>
            <a:noFill/>
          </a:ln>
        </p:spPr>
      </p:pic>
      <p:pic>
        <p:nvPicPr>
          <p:cNvPr id="424" name="Google Shape;424;p45"/>
          <p:cNvPicPr preferRelativeResize="0"/>
          <p:nvPr/>
        </p:nvPicPr>
        <p:blipFill>
          <a:blip r:embed="rId4">
            <a:alphaModFix/>
          </a:blip>
          <a:stretch>
            <a:fillRect/>
          </a:stretch>
        </p:blipFill>
        <p:spPr>
          <a:xfrm>
            <a:off x="5229880" y="1454100"/>
            <a:ext cx="2875805" cy="353085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Dataset Summary</a:t>
            </a:r>
            <a:endParaRPr/>
          </a:p>
        </p:txBody>
      </p:sp>
      <p:sp>
        <p:nvSpPr>
          <p:cNvPr id="242" name="Google Shape;242;p19"/>
          <p:cNvSpPr txBox="1">
            <a:spLocks noGrp="1"/>
          </p:cNvSpPr>
          <p:nvPr>
            <p:ph type="body" idx="1"/>
          </p:nvPr>
        </p:nvSpPr>
        <p:spPr>
          <a:xfrm>
            <a:off x="1297500" y="1369500"/>
            <a:ext cx="7038900" cy="2653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Arial"/>
              <a:buChar char="●"/>
            </a:pPr>
            <a:r>
              <a:rPr lang="en-GB" sz="1500" dirty="0">
                <a:latin typeface="Arial"/>
                <a:ea typeface="Arial"/>
                <a:cs typeface="Arial"/>
                <a:sym typeface="Arial"/>
              </a:rPr>
              <a:t>This asteroid dataset included metrics of asteroids to find if there is a threat of collision</a:t>
            </a:r>
            <a:endParaRPr sz="1500" dirty="0">
              <a:latin typeface="Arial"/>
              <a:ea typeface="Arial"/>
              <a:cs typeface="Arial"/>
              <a:sym typeface="Arial"/>
            </a:endParaRPr>
          </a:p>
          <a:p>
            <a:pPr marL="457200" lvl="0" indent="-323850" algn="l" rtl="0">
              <a:spcBef>
                <a:spcPts val="0"/>
              </a:spcBef>
              <a:spcAft>
                <a:spcPts val="0"/>
              </a:spcAft>
              <a:buSzPts val="1500"/>
              <a:buFont typeface="Arial"/>
              <a:buChar char="●"/>
            </a:pPr>
            <a:r>
              <a:rPr lang="en-GB" sz="1500" dirty="0">
                <a:latin typeface="Arial"/>
                <a:ea typeface="Arial"/>
                <a:cs typeface="Arial"/>
                <a:sym typeface="Arial"/>
              </a:rPr>
              <a:t>We came up against a common issue with data — unbalanced datasets, where most of the training data is just one class.</a:t>
            </a:r>
            <a:endParaRPr sz="1500" dirty="0">
              <a:latin typeface="Arial"/>
              <a:ea typeface="Arial"/>
              <a:cs typeface="Arial"/>
              <a:sym typeface="Arial"/>
            </a:endParaRPr>
          </a:p>
          <a:p>
            <a:pPr marL="457200" lvl="0" indent="-323850" algn="l" rtl="0">
              <a:spcBef>
                <a:spcPts val="0"/>
              </a:spcBef>
              <a:spcAft>
                <a:spcPts val="0"/>
              </a:spcAft>
              <a:buSzPts val="1500"/>
              <a:buFont typeface="Arial"/>
              <a:buChar char="●"/>
            </a:pPr>
            <a:r>
              <a:rPr lang="en-GB" sz="1500" dirty="0">
                <a:latin typeface="Arial"/>
                <a:ea typeface="Arial"/>
                <a:cs typeface="Arial"/>
                <a:sym typeface="Arial"/>
              </a:rPr>
              <a:t>We </a:t>
            </a:r>
            <a:r>
              <a:rPr lang="en-GB" sz="1500" dirty="0" err="1">
                <a:latin typeface="Arial"/>
                <a:ea typeface="Arial"/>
                <a:cs typeface="Arial"/>
                <a:sym typeface="Arial"/>
              </a:rPr>
              <a:t>analyzed</a:t>
            </a:r>
            <a:r>
              <a:rPr lang="en-GB" sz="1500" dirty="0">
                <a:latin typeface="Arial"/>
                <a:ea typeface="Arial"/>
                <a:cs typeface="Arial"/>
                <a:sym typeface="Arial"/>
              </a:rPr>
              <a:t> the data to determine the percentage of total asteroids that are NEOs (near earth objects) and also what percentage of NEOs have orbits that cross the Earth’s orbit</a:t>
            </a:r>
            <a:endParaRPr sz="1500" dirty="0">
              <a:latin typeface="Arial"/>
              <a:ea typeface="Arial"/>
              <a:cs typeface="Arial"/>
              <a:sym typeface="Arial"/>
            </a:endParaRPr>
          </a:p>
          <a:p>
            <a:pPr marL="457200" lvl="0" indent="-323850" algn="l" rtl="0">
              <a:spcBef>
                <a:spcPts val="0"/>
              </a:spcBef>
              <a:spcAft>
                <a:spcPts val="0"/>
              </a:spcAft>
              <a:buSzPts val="1500"/>
              <a:buFont typeface="Arial"/>
              <a:buChar char="●"/>
            </a:pPr>
            <a:r>
              <a:rPr lang="en-GB" sz="1500" dirty="0">
                <a:latin typeface="Arial"/>
                <a:ea typeface="Arial"/>
                <a:cs typeface="Arial"/>
                <a:sym typeface="Arial"/>
              </a:rPr>
              <a:t>The significance of this was to </a:t>
            </a:r>
            <a:r>
              <a:rPr lang="en-GB" sz="1500" dirty="0" err="1">
                <a:latin typeface="Arial"/>
                <a:ea typeface="Arial"/>
                <a:cs typeface="Arial"/>
                <a:sym typeface="Arial"/>
              </a:rPr>
              <a:t>analyze</a:t>
            </a:r>
            <a:r>
              <a:rPr lang="en-GB" sz="1500" dirty="0">
                <a:latin typeface="Arial"/>
                <a:ea typeface="Arial"/>
                <a:cs typeface="Arial"/>
                <a:sym typeface="Arial"/>
              </a:rPr>
              <a:t> objects that are potential impact objects</a:t>
            </a:r>
            <a:endParaRPr sz="1500" dirty="0">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System Integration Testing and User Acceptance Testing</a:t>
            </a:r>
            <a:endParaRPr/>
          </a:p>
        </p:txBody>
      </p:sp>
      <p:pic>
        <p:nvPicPr>
          <p:cNvPr id="430" name="Google Shape;430;p46"/>
          <p:cNvPicPr preferRelativeResize="0"/>
          <p:nvPr/>
        </p:nvPicPr>
        <p:blipFill>
          <a:blip r:embed="rId3">
            <a:alphaModFix/>
          </a:blip>
          <a:stretch>
            <a:fillRect/>
          </a:stretch>
        </p:blipFill>
        <p:spPr>
          <a:xfrm>
            <a:off x="1297500" y="1454100"/>
            <a:ext cx="3425545" cy="3530851"/>
          </a:xfrm>
          <a:prstGeom prst="rect">
            <a:avLst/>
          </a:prstGeom>
          <a:noFill/>
          <a:ln>
            <a:noFill/>
          </a:ln>
        </p:spPr>
      </p:pic>
      <p:pic>
        <p:nvPicPr>
          <p:cNvPr id="431" name="Google Shape;431;p46"/>
          <p:cNvPicPr preferRelativeResize="0"/>
          <p:nvPr/>
        </p:nvPicPr>
        <p:blipFill>
          <a:blip r:embed="rId4">
            <a:alphaModFix/>
          </a:blip>
          <a:stretch>
            <a:fillRect/>
          </a:stretch>
        </p:blipFill>
        <p:spPr>
          <a:xfrm>
            <a:off x="5365895" y="1454100"/>
            <a:ext cx="3238138" cy="3530851"/>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Neo4j Testing screenshots using Cypher Queries</a:t>
            </a:r>
            <a:endParaRPr/>
          </a:p>
        </p:txBody>
      </p:sp>
      <p:pic>
        <p:nvPicPr>
          <p:cNvPr id="437" name="Google Shape;437;p47"/>
          <p:cNvPicPr preferRelativeResize="0"/>
          <p:nvPr/>
        </p:nvPicPr>
        <p:blipFill>
          <a:blip r:embed="rId3">
            <a:alphaModFix/>
          </a:blip>
          <a:stretch>
            <a:fillRect/>
          </a:stretch>
        </p:blipFill>
        <p:spPr>
          <a:xfrm>
            <a:off x="152400" y="1460250"/>
            <a:ext cx="4419600" cy="1590675"/>
          </a:xfrm>
          <a:prstGeom prst="rect">
            <a:avLst/>
          </a:prstGeom>
          <a:noFill/>
          <a:ln>
            <a:noFill/>
          </a:ln>
        </p:spPr>
      </p:pic>
      <p:pic>
        <p:nvPicPr>
          <p:cNvPr id="438" name="Google Shape;438;p47"/>
          <p:cNvPicPr preferRelativeResize="0"/>
          <p:nvPr/>
        </p:nvPicPr>
        <p:blipFill>
          <a:blip r:embed="rId4">
            <a:alphaModFix/>
          </a:blip>
          <a:stretch>
            <a:fillRect/>
          </a:stretch>
        </p:blipFill>
        <p:spPr>
          <a:xfrm>
            <a:off x="4724400" y="1460250"/>
            <a:ext cx="4267199" cy="1590675"/>
          </a:xfrm>
          <a:prstGeom prst="rect">
            <a:avLst/>
          </a:prstGeom>
          <a:noFill/>
          <a:ln>
            <a:noFill/>
          </a:ln>
        </p:spPr>
      </p:pic>
      <p:pic>
        <p:nvPicPr>
          <p:cNvPr id="439" name="Google Shape;439;p47"/>
          <p:cNvPicPr preferRelativeResize="0"/>
          <p:nvPr/>
        </p:nvPicPr>
        <p:blipFill>
          <a:blip r:embed="rId5">
            <a:alphaModFix/>
          </a:blip>
          <a:stretch>
            <a:fillRect/>
          </a:stretch>
        </p:blipFill>
        <p:spPr>
          <a:xfrm>
            <a:off x="3309938" y="3203325"/>
            <a:ext cx="2524125" cy="333375"/>
          </a:xfrm>
          <a:prstGeom prst="rect">
            <a:avLst/>
          </a:prstGeom>
          <a:noFill/>
          <a:ln>
            <a:noFill/>
          </a:ln>
        </p:spPr>
      </p:pic>
      <p:pic>
        <p:nvPicPr>
          <p:cNvPr id="440" name="Google Shape;440;p47"/>
          <p:cNvPicPr preferRelativeResize="0"/>
          <p:nvPr/>
        </p:nvPicPr>
        <p:blipFill>
          <a:blip r:embed="rId6">
            <a:alphaModFix/>
          </a:blip>
          <a:stretch>
            <a:fillRect/>
          </a:stretch>
        </p:blipFill>
        <p:spPr>
          <a:xfrm>
            <a:off x="3609975" y="3601425"/>
            <a:ext cx="1924050" cy="752475"/>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Neo4j Testing screenshots using Cypher Queries</a:t>
            </a:r>
            <a:endParaRPr/>
          </a:p>
        </p:txBody>
      </p:sp>
      <p:pic>
        <p:nvPicPr>
          <p:cNvPr id="446" name="Google Shape;446;p48"/>
          <p:cNvPicPr preferRelativeResize="0"/>
          <p:nvPr/>
        </p:nvPicPr>
        <p:blipFill>
          <a:blip r:embed="rId3">
            <a:alphaModFix/>
          </a:blip>
          <a:stretch>
            <a:fillRect/>
          </a:stretch>
        </p:blipFill>
        <p:spPr>
          <a:xfrm>
            <a:off x="152400" y="1541438"/>
            <a:ext cx="4419600" cy="1787775"/>
          </a:xfrm>
          <a:prstGeom prst="rect">
            <a:avLst/>
          </a:prstGeom>
          <a:noFill/>
          <a:ln>
            <a:noFill/>
          </a:ln>
        </p:spPr>
      </p:pic>
      <p:pic>
        <p:nvPicPr>
          <p:cNvPr id="447" name="Google Shape;447;p48"/>
          <p:cNvPicPr preferRelativeResize="0"/>
          <p:nvPr/>
        </p:nvPicPr>
        <p:blipFill>
          <a:blip r:embed="rId4">
            <a:alphaModFix/>
          </a:blip>
          <a:stretch>
            <a:fillRect/>
          </a:stretch>
        </p:blipFill>
        <p:spPr>
          <a:xfrm>
            <a:off x="4724400" y="1541450"/>
            <a:ext cx="4267199" cy="1787750"/>
          </a:xfrm>
          <a:prstGeom prst="rect">
            <a:avLst/>
          </a:prstGeom>
          <a:noFill/>
          <a:ln>
            <a:noFill/>
          </a:ln>
        </p:spPr>
      </p:pic>
      <p:pic>
        <p:nvPicPr>
          <p:cNvPr id="448" name="Google Shape;448;p48"/>
          <p:cNvPicPr preferRelativeResize="0"/>
          <p:nvPr/>
        </p:nvPicPr>
        <p:blipFill>
          <a:blip r:embed="rId5">
            <a:alphaModFix/>
          </a:blip>
          <a:stretch>
            <a:fillRect/>
          </a:stretch>
        </p:blipFill>
        <p:spPr>
          <a:xfrm>
            <a:off x="3219450" y="3481612"/>
            <a:ext cx="2705100" cy="400050"/>
          </a:xfrm>
          <a:prstGeom prst="rect">
            <a:avLst/>
          </a:prstGeom>
          <a:noFill/>
          <a:ln>
            <a:noFill/>
          </a:ln>
        </p:spPr>
      </p:pic>
      <p:pic>
        <p:nvPicPr>
          <p:cNvPr id="449" name="Google Shape;449;p48"/>
          <p:cNvPicPr preferRelativeResize="0"/>
          <p:nvPr/>
        </p:nvPicPr>
        <p:blipFill>
          <a:blip r:embed="rId6">
            <a:alphaModFix/>
          </a:blip>
          <a:stretch>
            <a:fillRect/>
          </a:stretch>
        </p:blipFill>
        <p:spPr>
          <a:xfrm>
            <a:off x="3648838" y="3956137"/>
            <a:ext cx="1846320" cy="957037"/>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Neo4j Testing screenshots using Cypher Queries</a:t>
            </a:r>
            <a:endParaRPr/>
          </a:p>
        </p:txBody>
      </p:sp>
      <p:pic>
        <p:nvPicPr>
          <p:cNvPr id="455" name="Google Shape;455;p49"/>
          <p:cNvPicPr preferRelativeResize="0"/>
          <p:nvPr/>
        </p:nvPicPr>
        <p:blipFill>
          <a:blip r:embed="rId3">
            <a:alphaModFix/>
          </a:blip>
          <a:stretch>
            <a:fillRect/>
          </a:stretch>
        </p:blipFill>
        <p:spPr>
          <a:xfrm>
            <a:off x="139113" y="1518125"/>
            <a:ext cx="4400400" cy="1889498"/>
          </a:xfrm>
          <a:prstGeom prst="rect">
            <a:avLst/>
          </a:prstGeom>
          <a:noFill/>
          <a:ln>
            <a:noFill/>
          </a:ln>
        </p:spPr>
      </p:pic>
      <p:pic>
        <p:nvPicPr>
          <p:cNvPr id="456" name="Google Shape;456;p49"/>
          <p:cNvPicPr preferRelativeResize="0"/>
          <p:nvPr/>
        </p:nvPicPr>
        <p:blipFill>
          <a:blip r:embed="rId4">
            <a:alphaModFix/>
          </a:blip>
          <a:stretch>
            <a:fillRect/>
          </a:stretch>
        </p:blipFill>
        <p:spPr>
          <a:xfrm>
            <a:off x="4604488" y="1518125"/>
            <a:ext cx="4400400" cy="1889500"/>
          </a:xfrm>
          <a:prstGeom prst="rect">
            <a:avLst/>
          </a:prstGeom>
          <a:noFill/>
          <a:ln>
            <a:noFill/>
          </a:ln>
        </p:spPr>
      </p:pic>
      <p:pic>
        <p:nvPicPr>
          <p:cNvPr id="457" name="Google Shape;457;p49"/>
          <p:cNvPicPr preferRelativeResize="0"/>
          <p:nvPr/>
        </p:nvPicPr>
        <p:blipFill>
          <a:blip r:embed="rId5">
            <a:alphaModFix/>
          </a:blip>
          <a:stretch>
            <a:fillRect/>
          </a:stretch>
        </p:blipFill>
        <p:spPr>
          <a:xfrm>
            <a:off x="2828925" y="3617903"/>
            <a:ext cx="3486150" cy="352425"/>
          </a:xfrm>
          <a:prstGeom prst="rect">
            <a:avLst/>
          </a:prstGeom>
          <a:noFill/>
          <a:ln>
            <a:noFill/>
          </a:ln>
        </p:spPr>
      </p:pic>
      <p:pic>
        <p:nvPicPr>
          <p:cNvPr id="458" name="Google Shape;458;p49"/>
          <p:cNvPicPr preferRelativeResize="0"/>
          <p:nvPr/>
        </p:nvPicPr>
        <p:blipFill rotWithShape="1">
          <a:blip r:embed="rId6">
            <a:alphaModFix/>
          </a:blip>
          <a:srcRect t="7123"/>
          <a:stretch/>
        </p:blipFill>
        <p:spPr>
          <a:xfrm>
            <a:off x="3119450" y="4025275"/>
            <a:ext cx="2905125" cy="716575"/>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Neo4j Testing screenshots using Cypher Queries</a:t>
            </a:r>
            <a:endParaRPr/>
          </a:p>
        </p:txBody>
      </p:sp>
      <p:pic>
        <p:nvPicPr>
          <p:cNvPr id="464" name="Google Shape;464;p50"/>
          <p:cNvPicPr preferRelativeResize="0"/>
          <p:nvPr/>
        </p:nvPicPr>
        <p:blipFill>
          <a:blip r:embed="rId3">
            <a:alphaModFix/>
          </a:blip>
          <a:stretch>
            <a:fillRect/>
          </a:stretch>
        </p:blipFill>
        <p:spPr>
          <a:xfrm>
            <a:off x="127900" y="1535303"/>
            <a:ext cx="4419600" cy="1590675"/>
          </a:xfrm>
          <a:prstGeom prst="rect">
            <a:avLst/>
          </a:prstGeom>
          <a:noFill/>
          <a:ln>
            <a:noFill/>
          </a:ln>
        </p:spPr>
      </p:pic>
      <p:pic>
        <p:nvPicPr>
          <p:cNvPr id="465" name="Google Shape;465;p50"/>
          <p:cNvPicPr preferRelativeResize="0"/>
          <p:nvPr/>
        </p:nvPicPr>
        <p:blipFill>
          <a:blip r:embed="rId4">
            <a:alphaModFix/>
          </a:blip>
          <a:stretch>
            <a:fillRect/>
          </a:stretch>
        </p:blipFill>
        <p:spPr>
          <a:xfrm>
            <a:off x="4824700" y="1535300"/>
            <a:ext cx="4040724" cy="1590676"/>
          </a:xfrm>
          <a:prstGeom prst="rect">
            <a:avLst/>
          </a:prstGeom>
          <a:noFill/>
          <a:ln>
            <a:noFill/>
          </a:ln>
        </p:spPr>
      </p:pic>
      <p:pic>
        <p:nvPicPr>
          <p:cNvPr id="466" name="Google Shape;466;p50"/>
          <p:cNvPicPr preferRelativeResize="0"/>
          <p:nvPr/>
        </p:nvPicPr>
        <p:blipFill>
          <a:blip r:embed="rId5">
            <a:alphaModFix/>
          </a:blip>
          <a:stretch>
            <a:fillRect/>
          </a:stretch>
        </p:blipFill>
        <p:spPr>
          <a:xfrm>
            <a:off x="2871775" y="3353428"/>
            <a:ext cx="3400425" cy="361950"/>
          </a:xfrm>
          <a:prstGeom prst="rect">
            <a:avLst/>
          </a:prstGeom>
          <a:noFill/>
          <a:ln>
            <a:noFill/>
          </a:ln>
        </p:spPr>
      </p:pic>
      <p:pic>
        <p:nvPicPr>
          <p:cNvPr id="467" name="Google Shape;467;p50"/>
          <p:cNvPicPr preferRelativeResize="0"/>
          <p:nvPr/>
        </p:nvPicPr>
        <p:blipFill>
          <a:blip r:embed="rId6">
            <a:alphaModFix/>
          </a:blip>
          <a:stretch>
            <a:fillRect/>
          </a:stretch>
        </p:blipFill>
        <p:spPr>
          <a:xfrm>
            <a:off x="3157525" y="3828803"/>
            <a:ext cx="2828925" cy="571500"/>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Neo4j Testing screenshots using Cypher Queries</a:t>
            </a:r>
            <a:endParaRPr/>
          </a:p>
        </p:txBody>
      </p:sp>
      <p:pic>
        <p:nvPicPr>
          <p:cNvPr id="473" name="Google Shape;473;p51"/>
          <p:cNvPicPr preferRelativeResize="0"/>
          <p:nvPr/>
        </p:nvPicPr>
        <p:blipFill>
          <a:blip r:embed="rId3">
            <a:alphaModFix/>
          </a:blip>
          <a:stretch>
            <a:fillRect/>
          </a:stretch>
        </p:blipFill>
        <p:spPr>
          <a:xfrm>
            <a:off x="127900" y="1517875"/>
            <a:ext cx="4364200" cy="1590675"/>
          </a:xfrm>
          <a:prstGeom prst="rect">
            <a:avLst/>
          </a:prstGeom>
          <a:noFill/>
          <a:ln>
            <a:noFill/>
          </a:ln>
        </p:spPr>
      </p:pic>
      <p:pic>
        <p:nvPicPr>
          <p:cNvPr id="474" name="Google Shape;474;p51"/>
          <p:cNvPicPr preferRelativeResize="0"/>
          <p:nvPr/>
        </p:nvPicPr>
        <p:blipFill>
          <a:blip r:embed="rId4">
            <a:alphaModFix/>
          </a:blip>
          <a:stretch>
            <a:fillRect/>
          </a:stretch>
        </p:blipFill>
        <p:spPr>
          <a:xfrm>
            <a:off x="4890125" y="1517875"/>
            <a:ext cx="4084175" cy="1590675"/>
          </a:xfrm>
          <a:prstGeom prst="rect">
            <a:avLst/>
          </a:prstGeom>
          <a:noFill/>
          <a:ln>
            <a:noFill/>
          </a:ln>
        </p:spPr>
      </p:pic>
      <p:pic>
        <p:nvPicPr>
          <p:cNvPr id="475" name="Google Shape;475;p51"/>
          <p:cNvPicPr preferRelativeResize="0"/>
          <p:nvPr/>
        </p:nvPicPr>
        <p:blipFill>
          <a:blip r:embed="rId5">
            <a:alphaModFix/>
          </a:blip>
          <a:stretch>
            <a:fillRect/>
          </a:stretch>
        </p:blipFill>
        <p:spPr>
          <a:xfrm>
            <a:off x="1768925" y="3279300"/>
            <a:ext cx="5835749" cy="1730150"/>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2"/>
          <p:cNvSpPr txBox="1">
            <a:spLocks noGrp="1"/>
          </p:cNvSpPr>
          <p:nvPr>
            <p:ph type="title"/>
          </p:nvPr>
        </p:nvSpPr>
        <p:spPr>
          <a:xfrm>
            <a:off x="1145100" y="3175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Risks/Issues</a:t>
            </a:r>
            <a:endParaRPr/>
          </a:p>
        </p:txBody>
      </p:sp>
      <p:graphicFrame>
        <p:nvGraphicFramePr>
          <p:cNvPr id="481" name="Google Shape;481;p52"/>
          <p:cNvGraphicFramePr/>
          <p:nvPr/>
        </p:nvGraphicFramePr>
        <p:xfrm>
          <a:off x="936075" y="1024900"/>
          <a:ext cx="8104650" cy="3903875"/>
        </p:xfrm>
        <a:graphic>
          <a:graphicData uri="http://schemas.openxmlformats.org/drawingml/2006/table">
            <a:tbl>
              <a:tblPr>
                <a:noFill/>
                <a:tableStyleId>{F32F347F-B304-45E6-AB16-81B8AE8717D8}</a:tableStyleId>
              </a:tblPr>
              <a:tblGrid>
                <a:gridCol w="940775">
                  <a:extLst>
                    <a:ext uri="{9D8B030D-6E8A-4147-A177-3AD203B41FA5}">
                      <a16:colId xmlns:a16="http://schemas.microsoft.com/office/drawing/2014/main" val="20000"/>
                    </a:ext>
                  </a:extLst>
                </a:gridCol>
                <a:gridCol w="3854175">
                  <a:extLst>
                    <a:ext uri="{9D8B030D-6E8A-4147-A177-3AD203B41FA5}">
                      <a16:colId xmlns:a16="http://schemas.microsoft.com/office/drawing/2014/main" val="20001"/>
                    </a:ext>
                  </a:extLst>
                </a:gridCol>
                <a:gridCol w="3309700">
                  <a:extLst>
                    <a:ext uri="{9D8B030D-6E8A-4147-A177-3AD203B41FA5}">
                      <a16:colId xmlns:a16="http://schemas.microsoft.com/office/drawing/2014/main" val="20002"/>
                    </a:ext>
                  </a:extLst>
                </a:gridCol>
              </a:tblGrid>
              <a:tr h="384000">
                <a:tc>
                  <a:txBody>
                    <a:bodyPr/>
                    <a:lstStyle/>
                    <a:p>
                      <a:pPr marL="0" lvl="0" indent="0" algn="l" rtl="0">
                        <a:lnSpc>
                          <a:spcPct val="100000"/>
                        </a:lnSpc>
                        <a:spcBef>
                          <a:spcPts val="1200"/>
                        </a:spcBef>
                        <a:spcAft>
                          <a:spcPts val="0"/>
                        </a:spcAft>
                        <a:buNone/>
                      </a:pPr>
                      <a:r>
                        <a:rPr lang="en-GB" sz="1100" b="1">
                          <a:solidFill>
                            <a:srgbClr val="202124"/>
                          </a:solidFill>
                          <a:latin typeface="Lato"/>
                          <a:ea typeface="Lato"/>
                          <a:cs typeface="Lato"/>
                          <a:sym typeface="Lato"/>
                        </a:rPr>
                        <a:t>Type</a:t>
                      </a:r>
                      <a:endParaRPr sz="1100" b="1">
                        <a:solidFill>
                          <a:srgbClr val="202124"/>
                        </a:solidFill>
                        <a:latin typeface="Lato"/>
                        <a:ea typeface="Lato"/>
                        <a:cs typeface="Lato"/>
                        <a:sym typeface="Lato"/>
                      </a:endParaRPr>
                    </a:p>
                  </a:txBody>
                  <a:tcPr marL="63500" marR="63500" marT="63500" marB="63500">
                    <a:lnL w="1270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8EAADB"/>
                    </a:solidFill>
                  </a:tcPr>
                </a:tc>
                <a:tc>
                  <a:txBody>
                    <a:bodyPr/>
                    <a:lstStyle/>
                    <a:p>
                      <a:pPr marL="0" lvl="0" indent="0" algn="l" rtl="0">
                        <a:lnSpc>
                          <a:spcPct val="100000"/>
                        </a:lnSpc>
                        <a:spcBef>
                          <a:spcPts val="1200"/>
                        </a:spcBef>
                        <a:spcAft>
                          <a:spcPts val="0"/>
                        </a:spcAft>
                        <a:buNone/>
                      </a:pPr>
                      <a:r>
                        <a:rPr lang="en-GB" sz="1100" b="1">
                          <a:solidFill>
                            <a:srgbClr val="202124"/>
                          </a:solidFill>
                          <a:latin typeface="Lato"/>
                          <a:ea typeface="Lato"/>
                          <a:cs typeface="Lato"/>
                          <a:sym typeface="Lato"/>
                        </a:rPr>
                        <a:t>Risk/ Issue -Description</a:t>
                      </a:r>
                      <a:endParaRPr sz="1100" b="1">
                        <a:solidFill>
                          <a:srgbClr val="202124"/>
                        </a:solidFill>
                        <a:latin typeface="Lato"/>
                        <a:ea typeface="Lato"/>
                        <a:cs typeface="Lato"/>
                        <a:sym typeface="Lato"/>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8EAADB"/>
                    </a:solidFill>
                  </a:tcPr>
                </a:tc>
                <a:tc>
                  <a:txBody>
                    <a:bodyPr/>
                    <a:lstStyle/>
                    <a:p>
                      <a:pPr marL="0" lvl="0" indent="0" algn="l" rtl="0">
                        <a:lnSpc>
                          <a:spcPct val="100000"/>
                        </a:lnSpc>
                        <a:spcBef>
                          <a:spcPts val="1200"/>
                        </a:spcBef>
                        <a:spcAft>
                          <a:spcPts val="0"/>
                        </a:spcAft>
                        <a:buNone/>
                      </a:pPr>
                      <a:r>
                        <a:rPr lang="en-GB" sz="1100" b="1">
                          <a:solidFill>
                            <a:srgbClr val="202124"/>
                          </a:solidFill>
                          <a:latin typeface="Lato"/>
                          <a:ea typeface="Lato"/>
                          <a:cs typeface="Lato"/>
                          <a:sym typeface="Lato"/>
                        </a:rPr>
                        <a:t>Mitigation</a:t>
                      </a:r>
                      <a:endParaRPr sz="1100" b="1">
                        <a:solidFill>
                          <a:srgbClr val="202124"/>
                        </a:solidFill>
                        <a:latin typeface="Lato"/>
                        <a:ea typeface="Lato"/>
                        <a:cs typeface="Lato"/>
                        <a:sym typeface="Lato"/>
                      </a:endParaRPr>
                    </a:p>
                  </a:txBody>
                  <a:tcPr marL="63500" marR="63500" marT="63500" marB="63500">
                    <a:lnL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8EAADB"/>
                    </a:solidFill>
                  </a:tcPr>
                </a:tc>
                <a:extLst>
                  <a:ext uri="{0D108BD9-81ED-4DB2-BD59-A6C34878D82A}">
                    <a16:rowId xmlns:a16="http://schemas.microsoft.com/office/drawing/2014/main" val="10000"/>
                  </a:ext>
                </a:extLst>
              </a:tr>
              <a:tr h="833325">
                <a:tc>
                  <a:txBody>
                    <a:bodyPr/>
                    <a:lstStyle/>
                    <a:p>
                      <a:pPr marL="0" lvl="0" indent="0" algn="l" rtl="0">
                        <a:lnSpc>
                          <a:spcPct val="100000"/>
                        </a:lnSpc>
                        <a:spcBef>
                          <a:spcPts val="1200"/>
                        </a:spcBef>
                        <a:spcAft>
                          <a:spcPts val="0"/>
                        </a:spcAft>
                        <a:buNone/>
                      </a:pPr>
                      <a:r>
                        <a:rPr lang="en-GB" sz="1100">
                          <a:solidFill>
                            <a:schemeClr val="lt1"/>
                          </a:solidFill>
                          <a:latin typeface="Lato"/>
                          <a:ea typeface="Lato"/>
                          <a:cs typeface="Lato"/>
                          <a:sym typeface="Lato"/>
                        </a:rPr>
                        <a:t>Issue</a:t>
                      </a:r>
                      <a:endParaRPr sz="1100">
                        <a:solidFill>
                          <a:schemeClr val="lt1"/>
                        </a:solidFill>
                        <a:latin typeface="Lato"/>
                        <a:ea typeface="Lato"/>
                        <a:cs typeface="Lato"/>
                        <a:sym typeface="Lato"/>
                      </a:endParaRPr>
                    </a:p>
                  </a:txBody>
                  <a:tcPr marL="63500" marR="63500" marT="63500" marB="63500">
                    <a:lnL w="1270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1200"/>
                        </a:spcBef>
                        <a:spcAft>
                          <a:spcPts val="0"/>
                        </a:spcAft>
                        <a:buNone/>
                      </a:pPr>
                      <a:r>
                        <a:rPr lang="en-GB" sz="1100">
                          <a:solidFill>
                            <a:schemeClr val="lt1"/>
                          </a:solidFill>
                          <a:latin typeface="Lato"/>
                          <a:ea typeface="Lato"/>
                          <a:cs typeface="Lato"/>
                          <a:sym typeface="Lato"/>
                        </a:rPr>
                        <a:t>Improper Environment setup for Data cleansing and data validation i.e., insufficient packages to run python scripts</a:t>
                      </a:r>
                      <a:endParaRPr sz="1100">
                        <a:solidFill>
                          <a:schemeClr val="lt1"/>
                        </a:solidFill>
                        <a:latin typeface="Lato"/>
                        <a:ea typeface="Lato"/>
                        <a:cs typeface="Lato"/>
                        <a:sym typeface="Lato"/>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1200"/>
                        </a:spcBef>
                        <a:spcAft>
                          <a:spcPts val="0"/>
                        </a:spcAft>
                        <a:buNone/>
                      </a:pPr>
                      <a:r>
                        <a:rPr lang="en-GB" sz="1100">
                          <a:solidFill>
                            <a:schemeClr val="lt1"/>
                          </a:solidFill>
                          <a:latin typeface="Lato"/>
                          <a:ea typeface="Lato"/>
                          <a:cs typeface="Lato"/>
                          <a:sym typeface="Lato"/>
                        </a:rPr>
                        <a:t>Make sure all packages are installed and proper environment is set up to run all scripts error for data cleansing/wrangling process</a:t>
                      </a:r>
                      <a:endParaRPr sz="1100">
                        <a:solidFill>
                          <a:schemeClr val="lt1"/>
                        </a:solidFill>
                        <a:latin typeface="Lato"/>
                        <a:ea typeface="Lato"/>
                        <a:cs typeface="Lato"/>
                        <a:sym typeface="Lato"/>
                      </a:endParaRPr>
                    </a:p>
                  </a:txBody>
                  <a:tcPr marL="63500" marR="63500" marT="63500" marB="63500">
                    <a:lnL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833325">
                <a:tc>
                  <a:txBody>
                    <a:bodyPr/>
                    <a:lstStyle/>
                    <a:p>
                      <a:pPr marL="0" lvl="0" indent="0" algn="l" rtl="0">
                        <a:lnSpc>
                          <a:spcPct val="100000"/>
                        </a:lnSpc>
                        <a:spcBef>
                          <a:spcPts val="1200"/>
                        </a:spcBef>
                        <a:spcAft>
                          <a:spcPts val="0"/>
                        </a:spcAft>
                        <a:buNone/>
                      </a:pPr>
                      <a:r>
                        <a:rPr lang="en-GB" sz="1100">
                          <a:solidFill>
                            <a:schemeClr val="lt1"/>
                          </a:solidFill>
                          <a:latin typeface="Lato"/>
                          <a:ea typeface="Lato"/>
                          <a:cs typeface="Lato"/>
                          <a:sym typeface="Lato"/>
                        </a:rPr>
                        <a:t>Risk</a:t>
                      </a:r>
                      <a:endParaRPr sz="1100">
                        <a:solidFill>
                          <a:schemeClr val="lt1"/>
                        </a:solidFill>
                        <a:latin typeface="Lato"/>
                        <a:ea typeface="Lato"/>
                        <a:cs typeface="Lato"/>
                        <a:sym typeface="Lato"/>
                      </a:endParaRPr>
                    </a:p>
                  </a:txBody>
                  <a:tcPr marL="63500" marR="63500" marT="63500" marB="63500">
                    <a:lnL w="1270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1200"/>
                        </a:spcBef>
                        <a:spcAft>
                          <a:spcPts val="0"/>
                        </a:spcAft>
                        <a:buNone/>
                      </a:pPr>
                      <a:r>
                        <a:rPr lang="en-GB" sz="1100">
                          <a:solidFill>
                            <a:schemeClr val="lt1"/>
                          </a:solidFill>
                          <a:latin typeface="Lato"/>
                          <a:ea typeface="Lato"/>
                          <a:cs typeface="Lato"/>
                          <a:sym typeface="Lato"/>
                        </a:rPr>
                        <a:t>Many fields needed to track asteroids details has missing data which might be an analytical risk leading to biased visualization</a:t>
                      </a:r>
                      <a:endParaRPr sz="1100">
                        <a:solidFill>
                          <a:schemeClr val="lt1"/>
                        </a:solidFill>
                        <a:latin typeface="Lato"/>
                        <a:ea typeface="Lato"/>
                        <a:cs typeface="Lato"/>
                        <a:sym typeface="Lato"/>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1200"/>
                        </a:spcBef>
                        <a:spcAft>
                          <a:spcPts val="0"/>
                        </a:spcAft>
                        <a:buNone/>
                      </a:pPr>
                      <a:r>
                        <a:rPr lang="en-GB" sz="1100">
                          <a:solidFill>
                            <a:schemeClr val="lt1"/>
                          </a:solidFill>
                          <a:latin typeface="Lato"/>
                          <a:ea typeface="Lato"/>
                          <a:cs typeface="Lato"/>
                          <a:sym typeface="Lato"/>
                        </a:rPr>
                        <a:t>deriving new columns by understanding existing database attributes to generate reports without errors.</a:t>
                      </a:r>
                      <a:endParaRPr sz="1100">
                        <a:solidFill>
                          <a:schemeClr val="lt1"/>
                        </a:solidFill>
                        <a:latin typeface="Lato"/>
                        <a:ea typeface="Lato"/>
                        <a:cs typeface="Lato"/>
                        <a:sym typeface="Lato"/>
                      </a:endParaRPr>
                    </a:p>
                  </a:txBody>
                  <a:tcPr marL="63500" marR="63500" marT="63500" marB="63500">
                    <a:lnL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019900">
                <a:tc>
                  <a:txBody>
                    <a:bodyPr/>
                    <a:lstStyle/>
                    <a:p>
                      <a:pPr marL="0" lvl="0" indent="0" algn="l" rtl="0">
                        <a:lnSpc>
                          <a:spcPct val="100000"/>
                        </a:lnSpc>
                        <a:spcBef>
                          <a:spcPts val="1200"/>
                        </a:spcBef>
                        <a:spcAft>
                          <a:spcPts val="0"/>
                        </a:spcAft>
                        <a:buNone/>
                      </a:pPr>
                      <a:r>
                        <a:rPr lang="en-GB" sz="1100">
                          <a:solidFill>
                            <a:schemeClr val="lt1"/>
                          </a:solidFill>
                          <a:latin typeface="Lato"/>
                          <a:ea typeface="Lato"/>
                          <a:cs typeface="Lato"/>
                          <a:sym typeface="Lato"/>
                        </a:rPr>
                        <a:t>Risk</a:t>
                      </a:r>
                      <a:endParaRPr sz="1100">
                        <a:solidFill>
                          <a:schemeClr val="lt1"/>
                        </a:solidFill>
                        <a:latin typeface="Lato"/>
                        <a:ea typeface="Lato"/>
                        <a:cs typeface="Lato"/>
                        <a:sym typeface="Lato"/>
                      </a:endParaRPr>
                    </a:p>
                  </a:txBody>
                  <a:tcPr marL="63500" marR="63500" marT="63500" marB="63500">
                    <a:lnL w="1270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1200"/>
                        </a:spcBef>
                        <a:spcAft>
                          <a:spcPts val="0"/>
                        </a:spcAft>
                        <a:buNone/>
                      </a:pPr>
                      <a:r>
                        <a:rPr lang="en-GB" sz="1100">
                          <a:solidFill>
                            <a:schemeClr val="lt1"/>
                          </a:solidFill>
                          <a:latin typeface="Lato"/>
                          <a:ea typeface="Lato"/>
                          <a:cs typeface="Lato"/>
                          <a:sym typeface="Lato"/>
                        </a:rPr>
                        <a:t>Inconsistent entries in data available for asteroids classification and thus analysis might be biased eventually which further leads to incomplete data merging or error in the creating graph database</a:t>
                      </a:r>
                      <a:endParaRPr sz="1100">
                        <a:solidFill>
                          <a:schemeClr val="lt1"/>
                        </a:solidFill>
                        <a:latin typeface="Lato"/>
                        <a:ea typeface="Lato"/>
                        <a:cs typeface="Lato"/>
                        <a:sym typeface="Lato"/>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00000"/>
                        </a:lnSpc>
                        <a:spcBef>
                          <a:spcPts val="1200"/>
                        </a:spcBef>
                        <a:spcAft>
                          <a:spcPts val="0"/>
                        </a:spcAft>
                        <a:buNone/>
                      </a:pPr>
                      <a:r>
                        <a:rPr lang="en-GB" sz="1100">
                          <a:solidFill>
                            <a:schemeClr val="lt1"/>
                          </a:solidFill>
                          <a:latin typeface="Lato"/>
                          <a:ea typeface="Lato"/>
                          <a:cs typeface="Lato"/>
                          <a:sym typeface="Lato"/>
                        </a:rPr>
                        <a:t>Categorization of the range for available data records is to be done before loading data into the database.</a:t>
                      </a:r>
                      <a:endParaRPr sz="1100">
                        <a:solidFill>
                          <a:schemeClr val="lt1"/>
                        </a:solidFill>
                        <a:latin typeface="Lato"/>
                        <a:ea typeface="Lato"/>
                        <a:cs typeface="Lato"/>
                        <a:sym typeface="Lato"/>
                      </a:endParaRPr>
                    </a:p>
                  </a:txBody>
                  <a:tcPr marL="63500" marR="63500" marT="63500" marB="63500">
                    <a:lnL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833325">
                <a:tc>
                  <a:txBody>
                    <a:bodyPr/>
                    <a:lstStyle/>
                    <a:p>
                      <a:pPr marL="0" lvl="0" indent="0" algn="l" rtl="0">
                        <a:lnSpc>
                          <a:spcPct val="100000"/>
                        </a:lnSpc>
                        <a:spcBef>
                          <a:spcPts val="1200"/>
                        </a:spcBef>
                        <a:spcAft>
                          <a:spcPts val="0"/>
                        </a:spcAft>
                        <a:buNone/>
                      </a:pPr>
                      <a:r>
                        <a:rPr lang="en-GB" sz="1100">
                          <a:solidFill>
                            <a:schemeClr val="lt1"/>
                          </a:solidFill>
                          <a:latin typeface="Lato"/>
                          <a:ea typeface="Lato"/>
                          <a:cs typeface="Lato"/>
                          <a:sym typeface="Lato"/>
                        </a:rPr>
                        <a:t>Risk</a:t>
                      </a:r>
                      <a:endParaRPr sz="1100">
                        <a:solidFill>
                          <a:schemeClr val="lt1"/>
                        </a:solidFill>
                        <a:latin typeface="Lato"/>
                        <a:ea typeface="Lato"/>
                        <a:cs typeface="Lato"/>
                        <a:sym typeface="Lato"/>
                      </a:endParaRPr>
                    </a:p>
                  </a:txBody>
                  <a:tcPr marL="63500" marR="63500" marT="63500" marB="63500">
                    <a:lnL w="1270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1200"/>
                        </a:spcBef>
                        <a:spcAft>
                          <a:spcPts val="0"/>
                        </a:spcAft>
                        <a:buNone/>
                      </a:pPr>
                      <a:r>
                        <a:rPr lang="en-GB" sz="1100">
                          <a:solidFill>
                            <a:schemeClr val="lt1"/>
                          </a:solidFill>
                          <a:latin typeface="Lato"/>
                          <a:ea typeface="Lato"/>
                          <a:cs typeface="Lato"/>
                          <a:sym typeface="Lato"/>
                        </a:rPr>
                        <a:t>Lack of Scientific Knowledge in terms of asteroids dataset among team members could lead to incorrect scientific analysis and interpretation</a:t>
                      </a:r>
                      <a:endParaRPr sz="1100">
                        <a:solidFill>
                          <a:schemeClr val="lt1"/>
                        </a:solidFill>
                        <a:latin typeface="Lato"/>
                        <a:ea typeface="Lato"/>
                        <a:cs typeface="Lato"/>
                        <a:sym typeface="Lato"/>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00000"/>
                        </a:lnSpc>
                        <a:spcBef>
                          <a:spcPts val="1200"/>
                        </a:spcBef>
                        <a:spcAft>
                          <a:spcPts val="0"/>
                        </a:spcAft>
                        <a:buNone/>
                      </a:pPr>
                      <a:r>
                        <a:rPr lang="en-GB" sz="1100">
                          <a:solidFill>
                            <a:schemeClr val="lt1"/>
                          </a:solidFill>
                          <a:latin typeface="Lato"/>
                          <a:ea typeface="Lato"/>
                          <a:cs typeface="Lato"/>
                          <a:sym typeface="Lato"/>
                        </a:rPr>
                        <a:t>Prior research/study of astronomy and space for understanding dataset</a:t>
                      </a:r>
                      <a:endParaRPr sz="1100">
                        <a:solidFill>
                          <a:schemeClr val="lt1"/>
                        </a:solidFill>
                        <a:latin typeface="Lato"/>
                        <a:ea typeface="Lato"/>
                        <a:cs typeface="Lato"/>
                        <a:sym typeface="Lato"/>
                      </a:endParaRPr>
                    </a:p>
                  </a:txBody>
                  <a:tcPr marL="63500" marR="63500" marT="63500" marB="63500">
                    <a:lnL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3"/>
          <p:cNvSpPr txBox="1">
            <a:spLocks noGrp="1"/>
          </p:cNvSpPr>
          <p:nvPr>
            <p:ph type="title"/>
          </p:nvPr>
        </p:nvSpPr>
        <p:spPr>
          <a:xfrm>
            <a:off x="1297500" y="27450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Risks/Issues (Velero Screenshots)</a:t>
            </a:r>
            <a:endParaRPr/>
          </a:p>
        </p:txBody>
      </p:sp>
      <p:sp>
        <p:nvSpPr>
          <p:cNvPr id="487" name="Google Shape;487;p53"/>
          <p:cNvSpPr txBox="1">
            <a:spLocks noGrp="1"/>
          </p:cNvSpPr>
          <p:nvPr>
            <p:ph type="body" idx="1"/>
          </p:nvPr>
        </p:nvSpPr>
        <p:spPr>
          <a:xfrm>
            <a:off x="1127050" y="1062450"/>
            <a:ext cx="7565700" cy="380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88" name="Google Shape;488;p53"/>
          <p:cNvPicPr preferRelativeResize="0"/>
          <p:nvPr/>
        </p:nvPicPr>
        <p:blipFill>
          <a:blip r:embed="rId3">
            <a:alphaModFix/>
          </a:blip>
          <a:stretch>
            <a:fillRect/>
          </a:stretch>
        </p:blipFill>
        <p:spPr>
          <a:xfrm>
            <a:off x="1027575" y="812875"/>
            <a:ext cx="7932849" cy="4182125"/>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4"/>
          <p:cNvSpPr txBox="1">
            <a:spLocks noGrp="1"/>
          </p:cNvSpPr>
          <p:nvPr>
            <p:ph type="title"/>
          </p:nvPr>
        </p:nvSpPr>
        <p:spPr>
          <a:xfrm>
            <a:off x="1171650" y="31460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Risk 1</a:t>
            </a:r>
            <a:endParaRPr/>
          </a:p>
        </p:txBody>
      </p:sp>
      <p:sp>
        <p:nvSpPr>
          <p:cNvPr id="494" name="Google Shape;494;p5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95" name="Google Shape;495;p54"/>
          <p:cNvPicPr preferRelativeResize="0"/>
          <p:nvPr/>
        </p:nvPicPr>
        <p:blipFill>
          <a:blip r:embed="rId3">
            <a:alphaModFix/>
          </a:blip>
          <a:stretch>
            <a:fillRect/>
          </a:stretch>
        </p:blipFill>
        <p:spPr>
          <a:xfrm>
            <a:off x="1065165" y="959813"/>
            <a:ext cx="7503573" cy="4126674"/>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5"/>
          <p:cNvSpPr txBox="1">
            <a:spLocks noGrp="1"/>
          </p:cNvSpPr>
          <p:nvPr>
            <p:ph type="title"/>
          </p:nvPr>
        </p:nvSpPr>
        <p:spPr>
          <a:xfrm>
            <a:off x="895525" y="1150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Risk - 2</a:t>
            </a:r>
            <a:endParaRPr/>
          </a:p>
        </p:txBody>
      </p:sp>
      <p:sp>
        <p:nvSpPr>
          <p:cNvPr id="501" name="Google Shape;501;p5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02" name="Google Shape;502;p55"/>
          <p:cNvPicPr preferRelativeResize="0"/>
          <p:nvPr/>
        </p:nvPicPr>
        <p:blipFill>
          <a:blip r:embed="rId3">
            <a:alphaModFix/>
          </a:blip>
          <a:stretch>
            <a:fillRect/>
          </a:stretch>
        </p:blipFill>
        <p:spPr>
          <a:xfrm>
            <a:off x="895525" y="1029125"/>
            <a:ext cx="8023024" cy="3988050"/>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GB"/>
              <a:t>Columns used for dimensions, and columns </a:t>
            </a:r>
            <a:endParaRPr/>
          </a:p>
          <a:p>
            <a:pPr marL="0" marR="0" lvl="0" indent="0" algn="l" rtl="0">
              <a:lnSpc>
                <a:spcPct val="115000"/>
              </a:lnSpc>
              <a:spcBef>
                <a:spcPts val="0"/>
              </a:spcBef>
              <a:spcAft>
                <a:spcPts val="0"/>
              </a:spcAft>
              <a:buNone/>
            </a:pPr>
            <a:r>
              <a:rPr lang="en-GB"/>
              <a:t>that are used for measurement.</a:t>
            </a:r>
            <a:endParaRPr/>
          </a:p>
          <a:p>
            <a:pPr marL="0" lvl="0" indent="0" algn="l" rtl="0">
              <a:spcBef>
                <a:spcPts val="0"/>
              </a:spcBef>
              <a:spcAft>
                <a:spcPts val="0"/>
              </a:spcAft>
              <a:buNone/>
            </a:pPr>
            <a:endParaRPr/>
          </a:p>
        </p:txBody>
      </p:sp>
      <p:sp>
        <p:nvSpPr>
          <p:cNvPr id="248" name="Google Shape;248;p20"/>
          <p:cNvSpPr txBox="1">
            <a:spLocks noGrp="1"/>
          </p:cNvSpPr>
          <p:nvPr>
            <p:ph type="body" idx="1"/>
          </p:nvPr>
        </p:nvSpPr>
        <p:spPr>
          <a:xfrm>
            <a:off x="1297500" y="1567550"/>
            <a:ext cx="7038900" cy="3421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400" b="1" u="sng"/>
              <a:t>Dimensions  </a:t>
            </a:r>
            <a:r>
              <a:rPr lang="en-GB" sz="1400" b="1"/>
              <a:t>	</a:t>
            </a:r>
            <a:endParaRPr sz="1400" b="1"/>
          </a:p>
          <a:p>
            <a:pPr marL="457200" lvl="0" indent="-317500" algn="l" rtl="0">
              <a:spcBef>
                <a:spcPts val="1600"/>
              </a:spcBef>
              <a:spcAft>
                <a:spcPts val="0"/>
              </a:spcAft>
              <a:buSzPts val="1400"/>
              <a:buChar char="●"/>
            </a:pPr>
            <a:r>
              <a:rPr lang="en-GB" sz="1400"/>
              <a:t>diameter</a:t>
            </a:r>
            <a:endParaRPr sz="1400"/>
          </a:p>
          <a:p>
            <a:pPr marL="457200" lvl="0" indent="-317500" algn="l" rtl="0">
              <a:spcBef>
                <a:spcPts val="0"/>
              </a:spcBef>
              <a:spcAft>
                <a:spcPts val="0"/>
              </a:spcAft>
              <a:buSzPts val="1400"/>
              <a:buChar char="●"/>
            </a:pPr>
            <a:r>
              <a:rPr lang="en-GB" sz="1400"/>
              <a:t>H (Absolute Magnitude )</a:t>
            </a:r>
            <a:endParaRPr sz="1400"/>
          </a:p>
          <a:p>
            <a:pPr marL="457200" lvl="0" indent="-317500" algn="l" rtl="0">
              <a:spcBef>
                <a:spcPts val="0"/>
              </a:spcBef>
              <a:spcAft>
                <a:spcPts val="0"/>
              </a:spcAft>
              <a:buSzPts val="1400"/>
              <a:buChar char="●"/>
            </a:pPr>
            <a:r>
              <a:rPr lang="en-GB" sz="1400"/>
              <a:t>eccentricity</a:t>
            </a:r>
            <a:endParaRPr sz="1400"/>
          </a:p>
          <a:p>
            <a:pPr marL="457200" lvl="0" indent="-317500" algn="l" rtl="0">
              <a:spcBef>
                <a:spcPts val="0"/>
              </a:spcBef>
              <a:spcAft>
                <a:spcPts val="0"/>
              </a:spcAft>
              <a:buSzPts val="1400"/>
              <a:buChar char="●"/>
            </a:pPr>
            <a:r>
              <a:rPr lang="en-GB" sz="1400"/>
              <a:t>inclination </a:t>
            </a:r>
            <a:endParaRPr sz="1400"/>
          </a:p>
          <a:p>
            <a:pPr marL="457200" lvl="0" indent="-317500" algn="l" rtl="0">
              <a:spcBef>
                <a:spcPts val="0"/>
              </a:spcBef>
              <a:spcAft>
                <a:spcPts val="0"/>
              </a:spcAft>
              <a:buSzPts val="1400"/>
              <a:buChar char="●"/>
            </a:pPr>
            <a:r>
              <a:rPr lang="en-GB" sz="1400"/>
              <a:t>Minimum orbit intersection distance(moid)</a:t>
            </a:r>
            <a:endParaRPr sz="1400"/>
          </a:p>
          <a:p>
            <a:pPr marL="457200" lvl="0" indent="-317500" algn="l" rtl="0">
              <a:spcBef>
                <a:spcPts val="0"/>
              </a:spcBef>
              <a:spcAft>
                <a:spcPts val="0"/>
              </a:spcAft>
              <a:buSzPts val="1400"/>
              <a:buChar char="●"/>
            </a:pPr>
            <a:r>
              <a:rPr lang="en-GB" sz="1400"/>
              <a:t> angular speed</a:t>
            </a:r>
            <a:endParaRPr sz="1400"/>
          </a:p>
          <a:p>
            <a:pPr marL="457200" lvl="0" indent="0" algn="l" rtl="0">
              <a:spcBef>
                <a:spcPts val="0"/>
              </a:spcBef>
              <a:spcAft>
                <a:spcPts val="0"/>
              </a:spcAft>
              <a:buNone/>
            </a:pPr>
            <a:endParaRPr sz="1400" b="1"/>
          </a:p>
          <a:p>
            <a:pPr marL="0" lvl="0" indent="457200" algn="l" rtl="0">
              <a:spcBef>
                <a:spcPts val="0"/>
              </a:spcBef>
              <a:spcAft>
                <a:spcPts val="0"/>
              </a:spcAft>
              <a:buNone/>
            </a:pPr>
            <a:r>
              <a:rPr lang="en-GB" sz="1400" b="1" u="sng"/>
              <a:t>Measures</a:t>
            </a:r>
            <a:endParaRPr sz="1400" b="1" u="sng"/>
          </a:p>
          <a:p>
            <a:pPr marL="457200" lvl="0" indent="-317500" algn="l" rtl="0">
              <a:spcBef>
                <a:spcPts val="1600"/>
              </a:spcBef>
              <a:spcAft>
                <a:spcPts val="0"/>
              </a:spcAft>
              <a:buSzPts val="1400"/>
              <a:buChar char="●"/>
            </a:pPr>
            <a:r>
              <a:rPr lang="en-GB" sz="1400"/>
              <a:t>Pha (Potentially hazardous)</a:t>
            </a:r>
            <a:endParaRPr sz="1400"/>
          </a:p>
          <a:p>
            <a:pPr marL="457200" lvl="0" indent="-317500" algn="l" rtl="0">
              <a:spcBef>
                <a:spcPts val="0"/>
              </a:spcBef>
              <a:spcAft>
                <a:spcPts val="0"/>
              </a:spcAft>
              <a:buSzPts val="1400"/>
              <a:buChar char="●"/>
            </a:pPr>
            <a:r>
              <a:rPr lang="en-GB" sz="1400"/>
              <a:t>Neo(Near earth object)</a:t>
            </a:r>
            <a:endParaRPr sz="1400"/>
          </a:p>
          <a:p>
            <a:pPr marL="0" lvl="0" indent="0" algn="l" rtl="0">
              <a:spcBef>
                <a:spcPts val="0"/>
              </a:spcBef>
              <a:spcAft>
                <a:spcPts val="0"/>
              </a:spcAft>
              <a:buNone/>
            </a:pPr>
            <a:endParaRPr sz="1400"/>
          </a:p>
          <a:p>
            <a:pPr marL="457200" lvl="0" indent="0" algn="l" rtl="0">
              <a:spcBef>
                <a:spcPts val="1600"/>
              </a:spcBef>
              <a:spcAft>
                <a:spcPts val="0"/>
              </a:spcAft>
              <a:buNone/>
            </a:pPr>
            <a:endParaRPr sz="1400" b="1"/>
          </a:p>
          <a:p>
            <a:pPr marL="1371600" lvl="2" indent="-298450" algn="l" rtl="0">
              <a:spcBef>
                <a:spcPts val="1600"/>
              </a:spcBef>
              <a:spcAft>
                <a:spcPts val="0"/>
              </a:spcAft>
              <a:buSzPts val="1100"/>
              <a:buChar char="■"/>
            </a:pPr>
            <a:r>
              <a:rPr lang="en-GB" sz="1400" b="1"/>
              <a:t>    </a:t>
            </a:r>
            <a:r>
              <a:rPr lang="en-GB"/>
              <a:t>				</a:t>
            </a:r>
            <a:endParaRPr/>
          </a:p>
          <a:p>
            <a:pPr marL="2286000" lvl="4" indent="-298450" algn="l" rtl="0">
              <a:spcBef>
                <a:spcPts val="0"/>
              </a:spcBef>
              <a:spcAft>
                <a:spcPts val="0"/>
              </a:spcAft>
              <a:buSzPts val="1100"/>
              <a:buChar char="○"/>
            </a:pPr>
            <a:endParaRPr/>
          </a:p>
          <a:p>
            <a:pPr marL="457200" lvl="0" indent="-311150" algn="l" rtl="0">
              <a:spcBef>
                <a:spcPts val="0"/>
              </a:spcBef>
              <a:spcAft>
                <a:spcPts val="0"/>
              </a:spcAft>
              <a:buSzPts val="1300"/>
              <a:buChar char="●"/>
            </a:pPr>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6"/>
          <p:cNvSpPr txBox="1">
            <a:spLocks noGrp="1"/>
          </p:cNvSpPr>
          <p:nvPr>
            <p:ph type="title"/>
          </p:nvPr>
        </p:nvSpPr>
        <p:spPr>
          <a:xfrm>
            <a:off x="1163975" y="1892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Risk- 3</a:t>
            </a:r>
            <a:endParaRPr/>
          </a:p>
        </p:txBody>
      </p:sp>
      <p:sp>
        <p:nvSpPr>
          <p:cNvPr id="508" name="Google Shape;508;p5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09" name="Google Shape;509;p56"/>
          <p:cNvPicPr preferRelativeResize="0"/>
          <p:nvPr/>
        </p:nvPicPr>
        <p:blipFill>
          <a:blip r:embed="rId3">
            <a:alphaModFix/>
          </a:blip>
          <a:stretch>
            <a:fillRect/>
          </a:stretch>
        </p:blipFill>
        <p:spPr>
          <a:xfrm>
            <a:off x="1163975" y="914625"/>
            <a:ext cx="7703650" cy="4040125"/>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5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Issue </a:t>
            </a:r>
            <a:endParaRPr/>
          </a:p>
        </p:txBody>
      </p:sp>
      <p:sp>
        <p:nvSpPr>
          <p:cNvPr id="515" name="Google Shape;515;p5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16" name="Google Shape;516;p57"/>
          <p:cNvPicPr preferRelativeResize="0"/>
          <p:nvPr/>
        </p:nvPicPr>
        <p:blipFill>
          <a:blip r:embed="rId3">
            <a:alphaModFix/>
          </a:blip>
          <a:stretch>
            <a:fillRect/>
          </a:stretch>
        </p:blipFill>
        <p:spPr>
          <a:xfrm>
            <a:off x="1297500" y="1025525"/>
            <a:ext cx="7408551" cy="3995250"/>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Challenges</a:t>
            </a:r>
            <a:endParaRPr/>
          </a:p>
        </p:txBody>
      </p:sp>
      <p:graphicFrame>
        <p:nvGraphicFramePr>
          <p:cNvPr id="522" name="Google Shape;522;p58"/>
          <p:cNvGraphicFramePr/>
          <p:nvPr>
            <p:extLst>
              <p:ext uri="{D42A27DB-BD31-4B8C-83A1-F6EECF244321}">
                <p14:modId xmlns:p14="http://schemas.microsoft.com/office/powerpoint/2010/main" val="920488737"/>
              </p:ext>
            </p:extLst>
          </p:nvPr>
        </p:nvGraphicFramePr>
        <p:xfrm>
          <a:off x="1083546" y="1107001"/>
          <a:ext cx="7365625" cy="4062804"/>
        </p:xfrm>
        <a:graphic>
          <a:graphicData uri="http://schemas.openxmlformats.org/drawingml/2006/table">
            <a:tbl>
              <a:tblPr>
                <a:noFill/>
                <a:tableStyleId>{0AF7C9AC-A7E1-4A77-B14B-93831A67D30F}</a:tableStyleId>
              </a:tblPr>
              <a:tblGrid>
                <a:gridCol w="3619500">
                  <a:extLst>
                    <a:ext uri="{9D8B030D-6E8A-4147-A177-3AD203B41FA5}">
                      <a16:colId xmlns:a16="http://schemas.microsoft.com/office/drawing/2014/main" val="20000"/>
                    </a:ext>
                  </a:extLst>
                </a:gridCol>
                <a:gridCol w="3746125">
                  <a:extLst>
                    <a:ext uri="{9D8B030D-6E8A-4147-A177-3AD203B41FA5}">
                      <a16:colId xmlns:a16="http://schemas.microsoft.com/office/drawing/2014/main" val="20001"/>
                    </a:ext>
                  </a:extLst>
                </a:gridCol>
              </a:tblGrid>
              <a:tr h="381000">
                <a:tc>
                  <a:txBody>
                    <a:bodyPr/>
                    <a:lstStyle/>
                    <a:p>
                      <a:pPr marL="0" lvl="0" indent="0" algn="l" rtl="0">
                        <a:lnSpc>
                          <a:spcPct val="115000"/>
                        </a:lnSpc>
                        <a:spcBef>
                          <a:spcPts val="0"/>
                        </a:spcBef>
                        <a:spcAft>
                          <a:spcPts val="1600"/>
                        </a:spcAft>
                        <a:buNone/>
                      </a:pPr>
                      <a:r>
                        <a:rPr lang="en-GB">
                          <a:solidFill>
                            <a:schemeClr val="lt1"/>
                          </a:solidFill>
                          <a:latin typeface="Lato"/>
                          <a:ea typeface="Lato"/>
                          <a:cs typeface="Lato"/>
                          <a:sym typeface="Lato"/>
                        </a:rPr>
                        <a:t>Difficulty understanding data context</a:t>
                      </a:r>
                      <a:endParaRPr/>
                    </a:p>
                  </a:txBody>
                  <a:tcPr marL="91425" marR="91425" marT="91425" marB="91425"/>
                </a:tc>
                <a:tc>
                  <a:txBody>
                    <a:bodyPr/>
                    <a:lstStyle/>
                    <a:p>
                      <a:pPr marL="0" lvl="0" indent="0" algn="l" rtl="0">
                        <a:spcBef>
                          <a:spcPts val="0"/>
                        </a:spcBef>
                        <a:spcAft>
                          <a:spcPts val="0"/>
                        </a:spcAft>
                        <a:buNone/>
                      </a:pPr>
                      <a:r>
                        <a:rPr lang="en-GB">
                          <a:solidFill>
                            <a:schemeClr val="lt1"/>
                          </a:solidFill>
                        </a:rPr>
                        <a:t>Reference to Astronomy Data websites and Small-Body Database published by NASA</a:t>
                      </a:r>
                      <a:endParaRPr>
                        <a:solidFill>
                          <a:schemeClr val="lt1"/>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600"/>
                        </a:spcAft>
                        <a:buNone/>
                      </a:pPr>
                      <a:r>
                        <a:rPr lang="en-GB">
                          <a:solidFill>
                            <a:schemeClr val="lt1"/>
                          </a:solidFill>
                          <a:latin typeface="Lato"/>
                          <a:ea typeface="Lato"/>
                          <a:cs typeface="Lato"/>
                          <a:sym typeface="Lato"/>
                        </a:rPr>
                        <a:t>Lack of knowledge of scientific terms</a:t>
                      </a:r>
                      <a:endParaRPr/>
                    </a:p>
                  </a:txBody>
                  <a:tcPr marL="91425" marR="91425" marT="91425" marB="91425"/>
                </a:tc>
                <a:tc>
                  <a:txBody>
                    <a:bodyPr/>
                    <a:lstStyle/>
                    <a:p>
                      <a:pPr marL="0" lvl="0" indent="0" algn="l" rtl="0">
                        <a:spcBef>
                          <a:spcPts val="0"/>
                        </a:spcBef>
                        <a:spcAft>
                          <a:spcPts val="0"/>
                        </a:spcAft>
                        <a:buNone/>
                      </a:pPr>
                      <a:r>
                        <a:rPr lang="en-GB">
                          <a:solidFill>
                            <a:schemeClr val="lt1"/>
                          </a:solidFill>
                        </a:rPr>
                        <a:t>NASA JSPL web page reference metadata used</a:t>
                      </a:r>
                      <a:endParaRPr>
                        <a:solidFill>
                          <a:schemeClr val="lt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600"/>
                        </a:spcAft>
                        <a:buNone/>
                      </a:pPr>
                      <a:r>
                        <a:rPr lang="en-GB">
                          <a:solidFill>
                            <a:schemeClr val="lt1"/>
                          </a:solidFill>
                          <a:latin typeface="Lato"/>
                          <a:ea typeface="Lato"/>
                          <a:cs typeface="Lato"/>
                          <a:sym typeface="Lato"/>
                        </a:rPr>
                        <a:t>Some columns containing 98% of null values</a:t>
                      </a:r>
                      <a:endParaRPr/>
                    </a:p>
                  </a:txBody>
                  <a:tcPr marL="91425" marR="91425" marT="91425" marB="91425"/>
                </a:tc>
                <a:tc>
                  <a:txBody>
                    <a:bodyPr/>
                    <a:lstStyle/>
                    <a:p>
                      <a:pPr marL="0" lvl="0" indent="0" algn="l" rtl="0">
                        <a:spcBef>
                          <a:spcPts val="0"/>
                        </a:spcBef>
                        <a:spcAft>
                          <a:spcPts val="0"/>
                        </a:spcAft>
                        <a:buNone/>
                      </a:pPr>
                      <a:r>
                        <a:rPr lang="en-GB" dirty="0">
                          <a:solidFill>
                            <a:schemeClr val="lt1"/>
                          </a:solidFill>
                        </a:rPr>
                        <a:t>Accessed the </a:t>
                      </a:r>
                      <a:r>
                        <a:rPr lang="en-GB" dirty="0" smtClean="0">
                          <a:solidFill>
                            <a:schemeClr val="lt1"/>
                          </a:solidFill>
                        </a:rPr>
                        <a:t>value ranges </a:t>
                      </a:r>
                      <a:r>
                        <a:rPr lang="en-GB" dirty="0">
                          <a:solidFill>
                            <a:schemeClr val="lt1"/>
                          </a:solidFill>
                        </a:rPr>
                        <a:t>and dropped unwanted columns, </a:t>
                      </a:r>
                      <a:r>
                        <a:rPr lang="en-GB" dirty="0" smtClean="0">
                          <a:solidFill>
                            <a:schemeClr val="lt1"/>
                          </a:solidFill>
                        </a:rPr>
                        <a:t>replaced null </a:t>
                      </a:r>
                      <a:r>
                        <a:rPr lang="en-GB" dirty="0">
                          <a:solidFill>
                            <a:schemeClr val="lt1"/>
                          </a:solidFill>
                        </a:rPr>
                        <a:t>values to be used for analysis</a:t>
                      </a:r>
                      <a:endParaRPr dirty="0">
                        <a:solidFill>
                          <a:schemeClr val="lt1"/>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600"/>
                        </a:spcAft>
                        <a:buNone/>
                      </a:pPr>
                      <a:r>
                        <a:rPr lang="en-GB">
                          <a:solidFill>
                            <a:schemeClr val="lt1"/>
                          </a:solidFill>
                          <a:latin typeface="Lato"/>
                          <a:ea typeface="Lato"/>
                          <a:cs typeface="Lato"/>
                          <a:sym typeface="Lato"/>
                        </a:rPr>
                        <a:t>Many columns highly skewed when observing distribution</a:t>
                      </a:r>
                      <a:endParaRPr/>
                    </a:p>
                  </a:txBody>
                  <a:tcPr marL="91425" marR="91425" marT="91425" marB="91425"/>
                </a:tc>
                <a:tc>
                  <a:txBody>
                    <a:bodyPr/>
                    <a:lstStyle/>
                    <a:p>
                      <a:pPr marL="0" lvl="0" indent="0" algn="l" rtl="0">
                        <a:spcBef>
                          <a:spcPts val="0"/>
                        </a:spcBef>
                        <a:spcAft>
                          <a:spcPts val="0"/>
                        </a:spcAft>
                        <a:buNone/>
                      </a:pPr>
                      <a:r>
                        <a:rPr lang="en-GB">
                          <a:solidFill>
                            <a:schemeClr val="lt1"/>
                          </a:solidFill>
                        </a:rPr>
                        <a:t>Classifying data into categories</a:t>
                      </a:r>
                      <a:endParaRPr>
                        <a:solidFill>
                          <a:schemeClr val="lt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600"/>
                        </a:spcAft>
                        <a:buNone/>
                      </a:pPr>
                      <a:r>
                        <a:rPr lang="en-GB">
                          <a:solidFill>
                            <a:schemeClr val="lt1"/>
                          </a:solidFill>
                          <a:latin typeface="Lato"/>
                          <a:ea typeface="Lato"/>
                          <a:cs typeface="Lato"/>
                          <a:sym typeface="Lato"/>
                        </a:rPr>
                        <a:t>Pinpointing data analysis focus for visualization</a:t>
                      </a:r>
                      <a:endParaRPr/>
                    </a:p>
                  </a:txBody>
                  <a:tcPr marL="91425" marR="91425" marT="91425" marB="91425"/>
                </a:tc>
                <a:tc>
                  <a:txBody>
                    <a:bodyPr/>
                    <a:lstStyle/>
                    <a:p>
                      <a:pPr marL="0" lvl="0" indent="0" algn="l" rtl="0">
                        <a:spcBef>
                          <a:spcPts val="0"/>
                        </a:spcBef>
                        <a:spcAft>
                          <a:spcPts val="0"/>
                        </a:spcAft>
                        <a:buNone/>
                      </a:pPr>
                      <a:r>
                        <a:rPr lang="en-GB">
                          <a:solidFill>
                            <a:schemeClr val="lt1"/>
                          </a:solidFill>
                        </a:rPr>
                        <a:t>Selecting higher weightage metrics like NEO, PHA</a:t>
                      </a:r>
                      <a:endParaRPr>
                        <a:solidFill>
                          <a:schemeClr val="lt1"/>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600"/>
                        </a:spcAft>
                        <a:buNone/>
                      </a:pPr>
                      <a:r>
                        <a:rPr lang="en-GB">
                          <a:solidFill>
                            <a:schemeClr val="lt1"/>
                          </a:solidFill>
                          <a:latin typeface="Lato"/>
                          <a:ea typeface="Lato"/>
                          <a:cs typeface="Lato"/>
                          <a:sym typeface="Lato"/>
                        </a:rPr>
                        <a:t>Lack of qualitative data beyond asteroid id’s/names and general class</a:t>
                      </a:r>
                      <a:endParaRPr/>
                    </a:p>
                  </a:txBody>
                  <a:tcPr marL="91425" marR="91425" marT="91425" marB="91425"/>
                </a:tc>
                <a:tc>
                  <a:txBody>
                    <a:bodyPr/>
                    <a:lstStyle/>
                    <a:p>
                      <a:pPr marL="0" lvl="0" indent="0" algn="l" rtl="0">
                        <a:spcBef>
                          <a:spcPts val="0"/>
                        </a:spcBef>
                        <a:spcAft>
                          <a:spcPts val="0"/>
                        </a:spcAft>
                        <a:buNone/>
                      </a:pPr>
                      <a:r>
                        <a:rPr lang="en-GB" dirty="0">
                          <a:solidFill>
                            <a:schemeClr val="lt1"/>
                          </a:solidFill>
                        </a:rPr>
                        <a:t>Create association by relations between data attributes</a:t>
                      </a:r>
                      <a:endParaRPr dirty="0">
                        <a:solidFill>
                          <a:schemeClr val="lt1"/>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59"/>
          <p:cNvSpPr txBox="1">
            <a:spLocks noGrp="1"/>
          </p:cNvSpPr>
          <p:nvPr>
            <p:ph type="title"/>
          </p:nvPr>
        </p:nvSpPr>
        <p:spPr>
          <a:xfrm>
            <a:off x="1316550" y="22230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Mandate</a:t>
            </a:r>
            <a:endParaRPr/>
          </a:p>
        </p:txBody>
      </p:sp>
      <p:pic>
        <p:nvPicPr>
          <p:cNvPr id="528" name="Google Shape;528;p59"/>
          <p:cNvPicPr preferRelativeResize="0"/>
          <p:nvPr/>
        </p:nvPicPr>
        <p:blipFill>
          <a:blip r:embed="rId3">
            <a:alphaModFix/>
          </a:blip>
          <a:stretch>
            <a:fillRect/>
          </a:stretch>
        </p:blipFill>
        <p:spPr>
          <a:xfrm>
            <a:off x="1619250" y="964950"/>
            <a:ext cx="6953249" cy="3892801"/>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Mandate</a:t>
            </a:r>
            <a:endParaRPr/>
          </a:p>
        </p:txBody>
      </p:sp>
      <p:pic>
        <p:nvPicPr>
          <p:cNvPr id="534" name="Google Shape;534;p60"/>
          <p:cNvPicPr preferRelativeResize="0"/>
          <p:nvPr/>
        </p:nvPicPr>
        <p:blipFill>
          <a:blip r:embed="rId3">
            <a:alphaModFix/>
          </a:blip>
          <a:stretch>
            <a:fillRect/>
          </a:stretch>
        </p:blipFill>
        <p:spPr>
          <a:xfrm>
            <a:off x="1116450" y="1307850"/>
            <a:ext cx="7219950" cy="3438525"/>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Activity Management</a:t>
            </a:r>
            <a:endParaRPr/>
          </a:p>
        </p:txBody>
      </p:sp>
      <p:sp>
        <p:nvSpPr>
          <p:cNvPr id="540" name="Google Shape;540;p6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41" name="Google Shape;541;p61"/>
          <p:cNvPicPr preferRelativeResize="0"/>
          <p:nvPr/>
        </p:nvPicPr>
        <p:blipFill>
          <a:blip r:embed="rId3">
            <a:alphaModFix/>
          </a:blip>
          <a:stretch>
            <a:fillRect/>
          </a:stretch>
        </p:blipFill>
        <p:spPr>
          <a:xfrm>
            <a:off x="1128250" y="1096950"/>
            <a:ext cx="7632299" cy="3852400"/>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2"/>
          <p:cNvSpPr txBox="1">
            <a:spLocks noGrp="1"/>
          </p:cNvSpPr>
          <p:nvPr>
            <p:ph type="title"/>
          </p:nvPr>
        </p:nvSpPr>
        <p:spPr>
          <a:xfrm>
            <a:off x="954600" y="2413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Short Form - Velero</a:t>
            </a:r>
            <a:endParaRPr/>
          </a:p>
        </p:txBody>
      </p:sp>
      <p:pic>
        <p:nvPicPr>
          <p:cNvPr id="547" name="Google Shape;547;p62"/>
          <p:cNvPicPr preferRelativeResize="0"/>
          <p:nvPr/>
        </p:nvPicPr>
        <p:blipFill>
          <a:blip r:embed="rId3">
            <a:alphaModFix/>
          </a:blip>
          <a:stretch>
            <a:fillRect/>
          </a:stretch>
        </p:blipFill>
        <p:spPr>
          <a:xfrm>
            <a:off x="1858163" y="983999"/>
            <a:ext cx="5231771" cy="3988051"/>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6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Long Form- Velero</a:t>
            </a:r>
            <a:endParaRPr/>
          </a:p>
        </p:txBody>
      </p:sp>
      <p:pic>
        <p:nvPicPr>
          <p:cNvPr id="553" name="Google Shape;553;p63"/>
          <p:cNvPicPr preferRelativeResize="0"/>
          <p:nvPr/>
        </p:nvPicPr>
        <p:blipFill>
          <a:blip r:embed="rId3">
            <a:alphaModFix/>
          </a:blip>
          <a:stretch>
            <a:fillRect/>
          </a:stretch>
        </p:blipFill>
        <p:spPr>
          <a:xfrm>
            <a:off x="1143000" y="1028700"/>
            <a:ext cx="7661822" cy="4114800"/>
          </a:xfrm>
          <a:prstGeom prst="rect">
            <a:avLst/>
          </a:prstGeom>
          <a:noFill/>
          <a:ln>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6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Manage Plan</a:t>
            </a:r>
            <a:endParaRPr/>
          </a:p>
        </p:txBody>
      </p:sp>
      <p:pic>
        <p:nvPicPr>
          <p:cNvPr id="559" name="Google Shape;559;p64"/>
          <p:cNvPicPr preferRelativeResize="0"/>
          <p:nvPr/>
        </p:nvPicPr>
        <p:blipFill>
          <a:blip r:embed="rId3">
            <a:alphaModFix/>
          </a:blip>
          <a:stretch>
            <a:fillRect/>
          </a:stretch>
        </p:blipFill>
        <p:spPr>
          <a:xfrm>
            <a:off x="1297500" y="1028700"/>
            <a:ext cx="7294049" cy="3962401"/>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65"/>
          <p:cNvSpPr txBox="1">
            <a:spLocks noGrp="1"/>
          </p:cNvSpPr>
          <p:nvPr>
            <p:ph type="title"/>
          </p:nvPr>
        </p:nvSpPr>
        <p:spPr>
          <a:xfrm>
            <a:off x="1052550" y="1270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Timesheet</a:t>
            </a:r>
            <a:endParaRPr/>
          </a:p>
        </p:txBody>
      </p:sp>
      <p:pic>
        <p:nvPicPr>
          <p:cNvPr id="565" name="Google Shape;565;p65"/>
          <p:cNvPicPr preferRelativeResize="0"/>
          <p:nvPr/>
        </p:nvPicPr>
        <p:blipFill>
          <a:blip r:embed="rId3">
            <a:alphaModFix/>
          </a:blip>
          <a:stretch>
            <a:fillRect/>
          </a:stretch>
        </p:blipFill>
        <p:spPr>
          <a:xfrm>
            <a:off x="1052550" y="1487900"/>
            <a:ext cx="3439150" cy="3168900"/>
          </a:xfrm>
          <a:prstGeom prst="rect">
            <a:avLst/>
          </a:prstGeom>
          <a:noFill/>
          <a:ln>
            <a:noFill/>
          </a:ln>
        </p:spPr>
      </p:pic>
      <p:pic>
        <p:nvPicPr>
          <p:cNvPr id="566" name="Google Shape;566;p65"/>
          <p:cNvPicPr preferRelativeResize="0"/>
          <p:nvPr/>
        </p:nvPicPr>
        <p:blipFill>
          <a:blip r:embed="rId4">
            <a:alphaModFix/>
          </a:blip>
          <a:stretch>
            <a:fillRect/>
          </a:stretch>
        </p:blipFill>
        <p:spPr>
          <a:xfrm>
            <a:off x="4876800" y="1225425"/>
            <a:ext cx="3661224" cy="3431376"/>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Generating new dimensions</a:t>
            </a:r>
            <a:endParaRPr/>
          </a:p>
        </p:txBody>
      </p:sp>
      <p:sp>
        <p:nvSpPr>
          <p:cNvPr id="254" name="Google Shape;254;p21"/>
          <p:cNvSpPr txBox="1">
            <a:spLocks noGrp="1"/>
          </p:cNvSpPr>
          <p:nvPr>
            <p:ph type="body" idx="1"/>
          </p:nvPr>
        </p:nvSpPr>
        <p:spPr>
          <a:xfrm>
            <a:off x="1297500" y="1307850"/>
            <a:ext cx="7038900" cy="38355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1200"/>
              </a:spcBef>
              <a:spcAft>
                <a:spcPts val="0"/>
              </a:spcAft>
              <a:buSzPts val="1400"/>
              <a:buChar char="●"/>
            </a:pPr>
            <a:r>
              <a:rPr lang="en-GB" sz="1400"/>
              <a:t>Using diameter and absolute magnitude  we can create new dimensions for asteroids size and magnitude range classification . </a:t>
            </a:r>
            <a:endParaRPr sz="1400"/>
          </a:p>
          <a:p>
            <a:pPr marL="457200" lvl="0" indent="0" algn="l" rtl="0">
              <a:lnSpc>
                <a:spcPct val="100000"/>
              </a:lnSpc>
              <a:spcBef>
                <a:spcPts val="1200"/>
              </a:spcBef>
              <a:spcAft>
                <a:spcPts val="0"/>
              </a:spcAft>
              <a:buNone/>
            </a:pPr>
            <a:endParaRPr sz="1400"/>
          </a:p>
          <a:p>
            <a:pPr marL="457200" lvl="0" indent="-317500" algn="l" rtl="0">
              <a:lnSpc>
                <a:spcPct val="100000"/>
              </a:lnSpc>
              <a:spcBef>
                <a:spcPts val="0"/>
              </a:spcBef>
              <a:spcAft>
                <a:spcPts val="0"/>
              </a:spcAft>
              <a:buSzPts val="1400"/>
              <a:buChar char="●"/>
            </a:pPr>
            <a:r>
              <a:rPr lang="en-GB" sz="1400"/>
              <a:t>Using  eccentricity and inclination, we can create a new dimension for analyzing movements of  asteroids  and trace their path in space.</a:t>
            </a:r>
            <a:endParaRPr sz="1400"/>
          </a:p>
          <a:p>
            <a:pPr marL="457200" lvl="0" indent="0" algn="l" rtl="0">
              <a:lnSpc>
                <a:spcPct val="100000"/>
              </a:lnSpc>
              <a:spcBef>
                <a:spcPts val="1200"/>
              </a:spcBef>
              <a:spcAft>
                <a:spcPts val="0"/>
              </a:spcAft>
              <a:buNone/>
            </a:pPr>
            <a:endParaRPr sz="1400"/>
          </a:p>
          <a:p>
            <a:pPr marL="457200" lvl="0" indent="-317500" algn="l" rtl="0">
              <a:lnSpc>
                <a:spcPct val="100000"/>
              </a:lnSpc>
              <a:spcBef>
                <a:spcPts val="1200"/>
              </a:spcBef>
              <a:spcAft>
                <a:spcPts val="0"/>
              </a:spcAft>
              <a:buSzPts val="1400"/>
              <a:buChar char="●"/>
            </a:pPr>
            <a:r>
              <a:rPr lang="en-GB" sz="1400"/>
              <a:t>Using  angular speed and  Minimum orbit intersection distance(moid) we can create dimensions to predict collision threats by objects to the earth.</a:t>
            </a:r>
            <a:endParaRPr sz="1400"/>
          </a:p>
          <a:p>
            <a:pPr marL="457200" lvl="0" indent="0" algn="l" rtl="0">
              <a:lnSpc>
                <a:spcPct val="100000"/>
              </a:lnSpc>
              <a:spcBef>
                <a:spcPts val="1200"/>
              </a:spcBef>
              <a:spcAft>
                <a:spcPts val="0"/>
              </a:spcAft>
              <a:buNone/>
            </a:pPr>
            <a:endParaRPr sz="1400"/>
          </a:p>
          <a:p>
            <a:pPr marL="457200" lvl="0" indent="-317500" algn="l" rtl="0">
              <a:lnSpc>
                <a:spcPct val="100000"/>
              </a:lnSpc>
              <a:spcBef>
                <a:spcPts val="1200"/>
              </a:spcBef>
              <a:spcAft>
                <a:spcPts val="0"/>
              </a:spcAft>
              <a:buSzPts val="1400"/>
              <a:buChar char="●"/>
            </a:pPr>
            <a:r>
              <a:rPr lang="en-GB" sz="1400"/>
              <a:t>Newly generated dimensions are diameter_cat, H_cat,eccentricity_cat,inclination_cat, n_cat &amp; moid_cat</a:t>
            </a:r>
            <a:endParaRPr sz="1400"/>
          </a:p>
          <a:p>
            <a:pPr marL="457200" lvl="0" indent="0" algn="l" rtl="0">
              <a:lnSpc>
                <a:spcPct val="100000"/>
              </a:lnSpc>
              <a:spcBef>
                <a:spcPts val="1200"/>
              </a:spcBef>
              <a:spcAft>
                <a:spcPts val="0"/>
              </a:spcAft>
              <a:buNone/>
            </a:pPr>
            <a:endParaRPr sz="1400"/>
          </a:p>
          <a:p>
            <a:pPr marL="457200" lvl="0" indent="0" algn="l" rtl="0">
              <a:lnSpc>
                <a:spcPct val="90000"/>
              </a:lnSpc>
              <a:spcBef>
                <a:spcPts val="1200"/>
              </a:spcBef>
              <a:spcAft>
                <a:spcPts val="0"/>
              </a:spcAft>
              <a:buNone/>
            </a:pPr>
            <a:endParaRPr sz="1400"/>
          </a:p>
          <a:p>
            <a:pPr marL="457200" lvl="0" indent="0" algn="l" rtl="0">
              <a:lnSpc>
                <a:spcPct val="90000"/>
              </a:lnSpc>
              <a:spcBef>
                <a:spcPts val="1200"/>
              </a:spcBef>
              <a:spcAft>
                <a:spcPts val="0"/>
              </a:spcAft>
              <a:buNone/>
            </a:pPr>
            <a:endParaRPr sz="1400"/>
          </a:p>
          <a:p>
            <a:pPr marL="0" lvl="0" indent="0" algn="l" rtl="0">
              <a:lnSpc>
                <a:spcPct val="90000"/>
              </a:lnSpc>
              <a:spcBef>
                <a:spcPts val="1200"/>
              </a:spcBef>
              <a:spcAft>
                <a:spcPts val="0"/>
              </a:spcAft>
              <a:buNone/>
            </a:pPr>
            <a:endParaRPr sz="1400"/>
          </a:p>
          <a:p>
            <a:pPr marL="0" lvl="0" indent="0" algn="l" rtl="0">
              <a:lnSpc>
                <a:spcPct val="90000"/>
              </a:lnSpc>
              <a:spcBef>
                <a:spcPts val="1200"/>
              </a:spcBef>
              <a:spcAft>
                <a:spcPts val="0"/>
              </a:spcAft>
              <a:buNone/>
            </a:pPr>
            <a:endParaRPr sz="1400"/>
          </a:p>
          <a:p>
            <a:pPr marL="0" lvl="0" indent="0" algn="l" rtl="0">
              <a:lnSpc>
                <a:spcPct val="90000"/>
              </a:lnSpc>
              <a:spcBef>
                <a:spcPts val="1200"/>
              </a:spcBef>
              <a:spcAft>
                <a:spcPts val="0"/>
              </a:spcAft>
              <a:buNone/>
            </a:pPr>
            <a:endParaRPr sz="1400"/>
          </a:p>
          <a:p>
            <a:pPr marL="0" lvl="0" indent="0" algn="l" rtl="0">
              <a:lnSpc>
                <a:spcPct val="90000"/>
              </a:lnSpc>
              <a:spcBef>
                <a:spcPts val="1200"/>
              </a:spcBef>
              <a:spcAft>
                <a:spcPts val="0"/>
              </a:spcAft>
              <a:buNone/>
            </a:pPr>
            <a:endParaRPr sz="1400"/>
          </a:p>
          <a:p>
            <a:pPr marL="0" lvl="0" indent="0" algn="l" rtl="0">
              <a:spcBef>
                <a:spcPts val="1200"/>
              </a:spcBef>
              <a:spcAft>
                <a:spcPts val="1600"/>
              </a:spcAft>
              <a:buNone/>
            </a:pPr>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Resource Management</a:t>
            </a:r>
            <a:endParaRPr/>
          </a:p>
        </p:txBody>
      </p:sp>
      <p:pic>
        <p:nvPicPr>
          <p:cNvPr id="572" name="Google Shape;572;p66"/>
          <p:cNvPicPr preferRelativeResize="0"/>
          <p:nvPr/>
        </p:nvPicPr>
        <p:blipFill>
          <a:blip r:embed="rId3">
            <a:alphaModFix/>
          </a:blip>
          <a:stretch>
            <a:fillRect/>
          </a:stretch>
        </p:blipFill>
        <p:spPr>
          <a:xfrm>
            <a:off x="152400" y="1460250"/>
            <a:ext cx="8839200" cy="2199954"/>
          </a:xfrm>
          <a:prstGeom prst="rect">
            <a:avLst/>
          </a:prstGeom>
          <a:noFill/>
          <a:ln>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67"/>
          <p:cNvSpPr txBox="1">
            <a:spLocks noGrp="1"/>
          </p:cNvSpPr>
          <p:nvPr>
            <p:ph type="title"/>
          </p:nvPr>
        </p:nvSpPr>
        <p:spPr>
          <a:xfrm>
            <a:off x="1052550" y="2229700"/>
            <a:ext cx="7038900" cy="914100"/>
          </a:xfrm>
          <a:prstGeom prst="rect">
            <a:avLst/>
          </a:prstGeom>
        </p:spPr>
        <p:txBody>
          <a:bodyPr spcFirstLastPara="1" wrap="square" lIns="91425" tIns="91425" rIns="91425" bIns="91425" anchor="t" anchorCtr="0">
            <a:noAutofit/>
          </a:bodyPr>
          <a:lstStyle/>
          <a:p>
            <a:pPr marL="1371600" lvl="0" indent="457200" algn="l" rtl="0">
              <a:spcBef>
                <a:spcPts val="0"/>
              </a:spcBef>
              <a:spcAft>
                <a:spcPts val="0"/>
              </a:spcAft>
              <a:buNone/>
            </a:pPr>
            <a:r>
              <a:rPr lang="en-GB" sz="3300"/>
              <a:t>Thank You</a:t>
            </a:r>
            <a:endParaRPr sz="33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Profiling Instructions</a:t>
            </a:r>
            <a:endParaRPr/>
          </a:p>
        </p:txBody>
      </p:sp>
      <p:pic>
        <p:nvPicPr>
          <p:cNvPr id="260" name="Google Shape;260;p22"/>
          <p:cNvPicPr preferRelativeResize="0"/>
          <p:nvPr/>
        </p:nvPicPr>
        <p:blipFill rotWithShape="1">
          <a:blip r:embed="rId3">
            <a:alphaModFix/>
          </a:blip>
          <a:srcRect t="21673"/>
          <a:stretch/>
        </p:blipFill>
        <p:spPr>
          <a:xfrm>
            <a:off x="1584575" y="1307850"/>
            <a:ext cx="5974849" cy="1549750"/>
          </a:xfrm>
          <a:prstGeom prst="rect">
            <a:avLst/>
          </a:prstGeom>
          <a:noFill/>
          <a:ln>
            <a:noFill/>
          </a:ln>
        </p:spPr>
      </p:pic>
      <p:pic>
        <p:nvPicPr>
          <p:cNvPr id="261" name="Google Shape;261;p22"/>
          <p:cNvPicPr preferRelativeResize="0"/>
          <p:nvPr/>
        </p:nvPicPr>
        <p:blipFill rotWithShape="1">
          <a:blip r:embed="rId4">
            <a:alphaModFix/>
          </a:blip>
          <a:srcRect r="744" b="5526"/>
          <a:stretch/>
        </p:blipFill>
        <p:spPr>
          <a:xfrm>
            <a:off x="2220375" y="2905450"/>
            <a:ext cx="4703226" cy="2026625"/>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3"/>
          <p:cNvSpPr txBox="1">
            <a:spLocks noGrp="1"/>
          </p:cNvSpPr>
          <p:nvPr>
            <p:ph type="title"/>
          </p:nvPr>
        </p:nvSpPr>
        <p:spPr>
          <a:xfrm>
            <a:off x="1297500" y="2413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Profiling</a:t>
            </a:r>
            <a:endParaRPr/>
          </a:p>
        </p:txBody>
      </p:sp>
      <p:pic>
        <p:nvPicPr>
          <p:cNvPr id="267" name="Google Shape;267;p23"/>
          <p:cNvPicPr preferRelativeResize="0"/>
          <p:nvPr/>
        </p:nvPicPr>
        <p:blipFill>
          <a:blip r:embed="rId3">
            <a:alphaModFix/>
          </a:blip>
          <a:stretch>
            <a:fillRect/>
          </a:stretch>
        </p:blipFill>
        <p:spPr>
          <a:xfrm>
            <a:off x="155850" y="1002400"/>
            <a:ext cx="4343749" cy="2377901"/>
          </a:xfrm>
          <a:prstGeom prst="rect">
            <a:avLst/>
          </a:prstGeom>
          <a:noFill/>
          <a:ln>
            <a:noFill/>
          </a:ln>
        </p:spPr>
      </p:pic>
      <p:pic>
        <p:nvPicPr>
          <p:cNvPr id="268" name="Google Shape;268;p23"/>
          <p:cNvPicPr preferRelativeResize="0"/>
          <p:nvPr/>
        </p:nvPicPr>
        <p:blipFill>
          <a:blip r:embed="rId4">
            <a:alphaModFix/>
          </a:blip>
          <a:stretch>
            <a:fillRect/>
          </a:stretch>
        </p:blipFill>
        <p:spPr>
          <a:xfrm>
            <a:off x="2400125" y="3068575"/>
            <a:ext cx="4343748" cy="1883524"/>
          </a:xfrm>
          <a:prstGeom prst="rect">
            <a:avLst/>
          </a:prstGeom>
          <a:noFill/>
          <a:ln>
            <a:noFill/>
          </a:ln>
        </p:spPr>
      </p:pic>
      <p:pic>
        <p:nvPicPr>
          <p:cNvPr id="269" name="Google Shape;269;p23"/>
          <p:cNvPicPr preferRelativeResize="0"/>
          <p:nvPr/>
        </p:nvPicPr>
        <p:blipFill>
          <a:blip r:embed="rId5">
            <a:alphaModFix/>
          </a:blip>
          <a:stretch>
            <a:fillRect/>
          </a:stretch>
        </p:blipFill>
        <p:spPr>
          <a:xfrm>
            <a:off x="4572000" y="1002400"/>
            <a:ext cx="4488876" cy="237790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Wrangling/Cleansing Instructions</a:t>
            </a:r>
            <a:endParaRPr/>
          </a:p>
        </p:txBody>
      </p:sp>
      <p:pic>
        <p:nvPicPr>
          <p:cNvPr id="275" name="Google Shape;275;p24"/>
          <p:cNvPicPr preferRelativeResize="0"/>
          <p:nvPr/>
        </p:nvPicPr>
        <p:blipFill>
          <a:blip r:embed="rId3">
            <a:alphaModFix/>
          </a:blip>
          <a:stretch>
            <a:fillRect/>
          </a:stretch>
        </p:blipFill>
        <p:spPr>
          <a:xfrm>
            <a:off x="642938" y="1627463"/>
            <a:ext cx="7858125" cy="2200275"/>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Wrangling/Cleansing</a:t>
            </a:r>
            <a:endParaRPr/>
          </a:p>
        </p:txBody>
      </p:sp>
      <p:sp>
        <p:nvSpPr>
          <p:cNvPr id="281" name="Google Shape;281;p25"/>
          <p:cNvSpPr txBox="1">
            <a:spLocks noGrp="1"/>
          </p:cNvSpPr>
          <p:nvPr>
            <p:ph type="body" idx="1"/>
          </p:nvPr>
        </p:nvSpPr>
        <p:spPr>
          <a:xfrm>
            <a:off x="916500" y="1567550"/>
            <a:ext cx="5074800" cy="2972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rial"/>
              <a:buChar char="●"/>
            </a:pPr>
            <a:r>
              <a:rPr lang="en-GB" sz="1400">
                <a:latin typeface="Arial"/>
                <a:ea typeface="Arial"/>
                <a:cs typeface="Arial"/>
                <a:sym typeface="Arial"/>
              </a:rPr>
              <a:t>Checked number of null values and assessed whether to replace values (i.e. replace null value to ‘unknown’ value for analysis) or remove them</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GB" sz="1400">
                <a:latin typeface="Arial"/>
                <a:ea typeface="Arial"/>
                <a:cs typeface="Arial"/>
                <a:sym typeface="Arial"/>
              </a:rPr>
              <a:t>Dropped columns with sigma values and metrics that could not be understood without scientific knowledge</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GB" sz="1400">
                <a:latin typeface="Arial"/>
                <a:ea typeface="Arial"/>
                <a:cs typeface="Arial"/>
                <a:sym typeface="Arial"/>
              </a:rPr>
              <a:t>Altered categorical values to assist in visualization (“Yes” instead of “y” and “No” instead of ‘N’)</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GB" sz="1400">
                <a:latin typeface="Arial"/>
                <a:ea typeface="Arial"/>
                <a:cs typeface="Arial"/>
                <a:sym typeface="Arial"/>
              </a:rPr>
              <a:t>Created metric categorical classifications to better depict metric distributions</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GB" sz="1400">
                <a:latin typeface="Arial"/>
                <a:ea typeface="Arial"/>
                <a:cs typeface="Arial"/>
                <a:sym typeface="Arial"/>
              </a:rPr>
              <a:t>Checked for dates, none found</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GB" sz="1400">
                <a:latin typeface="Arial"/>
                <a:ea typeface="Arial"/>
                <a:cs typeface="Arial"/>
                <a:sym typeface="Arial"/>
              </a:rPr>
              <a:t>Created filtered dataset for use in database/visualization</a:t>
            </a:r>
            <a:endParaRPr sz="1400">
              <a:latin typeface="Arial"/>
              <a:ea typeface="Arial"/>
              <a:cs typeface="Arial"/>
              <a:sym typeface="Arial"/>
            </a:endParaRPr>
          </a:p>
          <a:p>
            <a:pPr marL="0" lvl="0" indent="0" algn="l" rtl="0">
              <a:spcBef>
                <a:spcPts val="1600"/>
              </a:spcBef>
              <a:spcAft>
                <a:spcPts val="1600"/>
              </a:spcAft>
              <a:buNone/>
            </a:pPr>
            <a:endParaRPr/>
          </a:p>
        </p:txBody>
      </p:sp>
      <p:pic>
        <p:nvPicPr>
          <p:cNvPr id="282" name="Google Shape;282;p25"/>
          <p:cNvPicPr preferRelativeResize="0"/>
          <p:nvPr/>
        </p:nvPicPr>
        <p:blipFill>
          <a:blip r:embed="rId3">
            <a:alphaModFix/>
          </a:blip>
          <a:stretch>
            <a:fillRect/>
          </a:stretch>
        </p:blipFill>
        <p:spPr>
          <a:xfrm>
            <a:off x="5991301" y="214313"/>
            <a:ext cx="2702150" cy="4714876"/>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1602</Words>
  <Application>Microsoft Office PowerPoint</Application>
  <PresentationFormat>On-screen Show (16:9)</PresentationFormat>
  <Paragraphs>227</Paragraphs>
  <Slides>51</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Times New Roman</vt:lpstr>
      <vt:lpstr>Montserrat</vt:lpstr>
      <vt:lpstr>Lato</vt:lpstr>
      <vt:lpstr>Nunito</vt:lpstr>
      <vt:lpstr>Arial</vt:lpstr>
      <vt:lpstr>Focus</vt:lpstr>
      <vt:lpstr>Asteroid Data Analytics Project</vt:lpstr>
      <vt:lpstr>Tools Used</vt:lpstr>
      <vt:lpstr>Dataset Summary</vt:lpstr>
      <vt:lpstr>Columns used for dimensions, and columns  that are used for measurement. </vt:lpstr>
      <vt:lpstr>Generating new dimensions</vt:lpstr>
      <vt:lpstr>Data Profiling Instructions</vt:lpstr>
      <vt:lpstr>Data Profiling</vt:lpstr>
      <vt:lpstr>Data Wrangling/Cleansing Instructions</vt:lpstr>
      <vt:lpstr>Data Wrangling/Cleansing</vt:lpstr>
      <vt:lpstr>Database Design</vt:lpstr>
      <vt:lpstr>Graph Database (Database creation and load)</vt:lpstr>
      <vt:lpstr>Graph Database (Database creation and load cont)</vt:lpstr>
      <vt:lpstr>Neo4j Screenshots - Graph Database (Nodes)</vt:lpstr>
      <vt:lpstr>Graph Database Relationship</vt:lpstr>
      <vt:lpstr>Node Relations example</vt:lpstr>
      <vt:lpstr>Business Metadata</vt:lpstr>
      <vt:lpstr>Technical Metadata</vt:lpstr>
      <vt:lpstr>Dashboard End-User Instructions</vt:lpstr>
      <vt:lpstr>Dashboard Usability</vt:lpstr>
      <vt:lpstr>Dashboard Interpretation/Findings</vt:lpstr>
      <vt:lpstr>Dashboard Interpretation/Findings</vt:lpstr>
      <vt:lpstr>Dashboard Interpretation/Findings</vt:lpstr>
      <vt:lpstr>Dashboard Interpretation/Findings</vt:lpstr>
      <vt:lpstr>Dashboard Interpretation/Findings</vt:lpstr>
      <vt:lpstr>Loading metadata Into SSMS</vt:lpstr>
      <vt:lpstr>Loading relations into SSMS</vt:lpstr>
      <vt:lpstr>Metadata display using UI</vt:lpstr>
      <vt:lpstr>Displaying relations using UI</vt:lpstr>
      <vt:lpstr>System Integration Testing and User Acceptance Testing</vt:lpstr>
      <vt:lpstr>System Integration Testing and User Acceptance Testing</vt:lpstr>
      <vt:lpstr>Neo4j Testing screenshots using Cypher Queries</vt:lpstr>
      <vt:lpstr>Neo4j Testing screenshots using Cypher Queries</vt:lpstr>
      <vt:lpstr>Neo4j Testing screenshots using Cypher Queries</vt:lpstr>
      <vt:lpstr>Neo4j Testing screenshots using Cypher Queries</vt:lpstr>
      <vt:lpstr>Neo4j Testing screenshots using Cypher Queries</vt:lpstr>
      <vt:lpstr>Risks/Issues</vt:lpstr>
      <vt:lpstr>Risks/Issues (Velero Screenshots)</vt:lpstr>
      <vt:lpstr>Risk 1</vt:lpstr>
      <vt:lpstr>Risk - 2</vt:lpstr>
      <vt:lpstr>Risk- 3</vt:lpstr>
      <vt:lpstr>Issue </vt:lpstr>
      <vt:lpstr>Data Challenges</vt:lpstr>
      <vt:lpstr>Project Mandate</vt:lpstr>
      <vt:lpstr>Project Mandate</vt:lpstr>
      <vt:lpstr>Activity Management</vt:lpstr>
      <vt:lpstr>Short Form - Velero</vt:lpstr>
      <vt:lpstr>Long Form- Velero</vt:lpstr>
      <vt:lpstr>Manage Plan</vt:lpstr>
      <vt:lpstr>Timesheet</vt:lpstr>
      <vt:lpstr>Resource Management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Asteroid Data Analytics Project</dc:title>
  <cp:lastModifiedBy>Harsh Oswal</cp:lastModifiedBy>
  <cp:revision>4</cp:revision>
  <dcterms:modified xsi:type="dcterms:W3CDTF">2022-04-30T14:58:40Z</dcterms:modified>
</cp:coreProperties>
</file>